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18"/>
  </p:notesMasterIdLst>
  <p:sldIdLst>
    <p:sldId id="256" r:id="rId2"/>
    <p:sldId id="636" r:id="rId3"/>
    <p:sldId id="640" r:id="rId4"/>
    <p:sldId id="378" r:id="rId5"/>
    <p:sldId id="379" r:id="rId6"/>
    <p:sldId id="513" r:id="rId7"/>
    <p:sldId id="503" r:id="rId8"/>
    <p:sldId id="635" r:id="rId9"/>
    <p:sldId id="597" r:id="rId10"/>
    <p:sldId id="645" r:id="rId11"/>
    <p:sldId id="646" r:id="rId12"/>
    <p:sldId id="642" r:id="rId13"/>
    <p:sldId id="596" r:id="rId14"/>
    <p:sldId id="599" r:id="rId15"/>
    <p:sldId id="604" r:id="rId16"/>
    <p:sldId id="639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ela Brunner" initials="MB" lastIdx="2" clrIdx="0"/>
  <p:cmAuthor id="1" name="Bieler Sara" initials="BS" lastIdx="4" clrIdx="1"/>
  <p:cmAuthor id="2" name="Manfred Stähli" initials="MS" lastIdx="4" clrIdx="2"/>
  <p:cmAuthor id="3" name="Speerli Juerg" initials="S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FFC000"/>
    <a:srgbClr val="0070C0"/>
    <a:srgbClr val="44AA99"/>
    <a:srgbClr val="CC6677"/>
    <a:srgbClr val="31A354"/>
    <a:srgbClr val="C6E7B1"/>
    <a:srgbClr val="8FCCA2"/>
    <a:srgbClr val="82B3D7"/>
    <a:srgbClr val="B3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9060" autoAdjust="0"/>
  </p:normalViewPr>
  <p:slideViewPr>
    <p:cSldViewPr>
      <p:cViewPr varScale="1">
        <p:scale>
          <a:sx n="81" d="100"/>
          <a:sy n="81" d="100"/>
        </p:scale>
        <p:origin x="848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9239-D814-4560-B206-1AEA3F09FE28}" type="datetimeFigureOut">
              <a:rPr lang="de-CH" smtClean="0"/>
              <a:t>05.09.2023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14BE-37E7-481F-ACBD-4A781B0B7A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01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Short </a:t>
            </a:r>
            <a:r>
              <a:rPr lang="de-CH" dirty="0" err="1"/>
              <a:t>introduction</a:t>
            </a:r>
            <a:r>
              <a:rPr lang="de-CH" dirty="0"/>
              <a:t> on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background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14BE-37E7-481F-ACBD-4A781B0B7AEC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375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Impacts of floods</a:t>
            </a:r>
          </a:p>
          <a:p>
            <a:r>
              <a:rPr lang="en-US" dirty="0"/>
              <a:t>Impacts</a:t>
            </a:r>
            <a:r>
              <a:rPr lang="en-US" baseline="0" dirty="0"/>
              <a:t> of droughts</a:t>
            </a:r>
          </a:p>
          <a:p>
            <a:r>
              <a:rPr lang="en-US" baseline="0" dirty="0"/>
              <a:t>We as society want to prepare for such events and we want to develop better protection measures. </a:t>
            </a:r>
          </a:p>
          <a:p>
            <a:r>
              <a:rPr lang="en-US" baseline="0" dirty="0"/>
              <a:t>To do that we need predictions for both types of extremes.</a:t>
            </a:r>
          </a:p>
          <a:p>
            <a:r>
              <a:rPr lang="en-US" baseline="0" dirty="0"/>
              <a:t>Explain that by prediction I do not mean forecast by rather saying something about the likelihood of occurrence within the next x years.</a:t>
            </a:r>
          </a:p>
          <a:p>
            <a:r>
              <a:rPr lang="en-US" baseline="0" dirty="0"/>
              <a:t>We need to know how often do such events happen and how big are they going to be.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36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EDE5-5232-48D0-9CA5-5D9862C4F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14BE-37E7-481F-ACBD-4A781B0B7AEC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944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14BE-37E7-481F-ACBD-4A781B0B7AEC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156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97777" y="950144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97777" y="2330574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054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19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3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>
            <a:normAutofit/>
          </a:bodyPr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89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0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8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116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539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85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451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457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47864" y="4770807"/>
            <a:ext cx="228904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274" y="4766296"/>
            <a:ext cx="2885590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E019866-DABC-4E71-988A-D3AF7767A9C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86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8112" y="4774213"/>
            <a:ext cx="458688" cy="27432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1DFCC2B-5903-4596-BF4B-5608A9547C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92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F2126F0-0F28-FF58-D196-7471595CF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14185" r="2415"/>
          <a:stretch/>
        </p:blipFill>
        <p:spPr>
          <a:xfrm>
            <a:off x="-36513" y="-8327"/>
            <a:ext cx="4608513" cy="5151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483518"/>
            <a:ext cx="4464496" cy="74295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Climate and reservoir </a:t>
            </a:r>
            <a:r>
              <a:rPr lang="en-US" sz="2400">
                <a:ea typeface="Calibri" panose="020F0502020204030204" pitchFamily="34" charset="0"/>
              </a:rPr>
              <a:t>management effects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floods</a:t>
            </a:r>
            <a:endParaRPr lang="de-CH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1763906"/>
            <a:ext cx="6281936" cy="4000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CH" sz="1600" b="1" dirty="0">
                <a:solidFill>
                  <a:schemeClr val="tx1"/>
                </a:solidFill>
              </a:rPr>
              <a:t>Manuela I. Brunner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de-CH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CH" sz="1400" dirty="0">
                <a:solidFill>
                  <a:schemeClr val="tx1"/>
                </a:solidFill>
              </a:rPr>
              <a:t>GEWEX </a:t>
            </a:r>
            <a:r>
              <a:rPr lang="de-CH" sz="1400" dirty="0" err="1">
                <a:solidFill>
                  <a:schemeClr val="tx1"/>
                </a:solidFill>
              </a:rPr>
              <a:t>workshop</a:t>
            </a:r>
            <a:r>
              <a:rPr lang="de-CH" sz="1400" dirty="0">
                <a:solidFill>
                  <a:schemeClr val="tx1"/>
                </a:solidFill>
              </a:rPr>
              <a:t>, 22.09.2023</a:t>
            </a:r>
            <a:r>
              <a:rPr lang="de-CH" sz="1400" dirty="0"/>
              <a:t>	</a:t>
            </a:r>
            <a:r>
              <a:rPr lang="de-CH" sz="11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CA5E8840-5A8A-B942-2594-AD98708BD85A}"/>
              </a:ext>
            </a:extLst>
          </p:cNvPr>
          <p:cNvSpPr txBox="1"/>
          <p:nvPr/>
        </p:nvSpPr>
        <p:spPr>
          <a:xfrm>
            <a:off x="5652120" y="4731990"/>
            <a:ext cx="370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Contact: </a:t>
            </a:r>
            <a:r>
              <a:rPr lang="en-US" sz="1400" dirty="0"/>
              <a:t>manuela.brunner@env.ethz.ch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354C1F-D269-B307-84D3-ABCDEE1BB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22944" r="11276" b="24108"/>
          <a:stretch/>
        </p:blipFill>
        <p:spPr>
          <a:xfrm>
            <a:off x="6395616" y="4067760"/>
            <a:ext cx="2033931" cy="5125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AAF2A1-249E-4640-076D-60B098A02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31" y="3419750"/>
            <a:ext cx="1336672" cy="5925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2E4359-6FFF-B950-9B55-EBFEEEAE4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26" y="2650921"/>
            <a:ext cx="2480947" cy="24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"/>
    </mc:Choice>
    <mc:Fallback xmlns="">
      <p:transition spd="slow" advTm="25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variations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10</a:t>
            </a:fld>
            <a:endParaRPr lang="de-CH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34675" y="578396"/>
            <a:ext cx="4723730" cy="4369618"/>
            <a:chOff x="107504" y="578396"/>
            <a:chExt cx="3552906" cy="328656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578396"/>
              <a:ext cx="3552906" cy="328656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79512" y="69954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b="53872"/>
          <a:stretch/>
        </p:blipFill>
        <p:spPr>
          <a:xfrm>
            <a:off x="4716016" y="685005"/>
            <a:ext cx="4414239" cy="1742729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4885576" y="2623000"/>
            <a:ext cx="4164733" cy="2353444"/>
            <a:chOff x="4885576" y="2623000"/>
            <a:chExt cx="4164733" cy="235344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5576" y="2623000"/>
              <a:ext cx="4164733" cy="2353444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5436096" y="2729609"/>
              <a:ext cx="288032" cy="202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452320" y="2763205"/>
              <a:ext cx="288032" cy="202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702693" y="2576724"/>
            <a:ext cx="4428526" cy="2010855"/>
            <a:chOff x="4702693" y="2576724"/>
            <a:chExt cx="4428526" cy="201085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/>
            <a:srcRect t="46947"/>
            <a:stretch/>
          </p:blipFill>
          <p:spPr>
            <a:xfrm>
              <a:off x="4702693" y="2576724"/>
              <a:ext cx="4428526" cy="2010855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5167315" y="2672280"/>
              <a:ext cx="216024" cy="18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380312" y="2677933"/>
              <a:ext cx="216024" cy="18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21"/>
          <p:cNvSpPr/>
          <p:nvPr/>
        </p:nvSpPr>
        <p:spPr>
          <a:xfrm>
            <a:off x="1" y="4876007"/>
            <a:ext cx="7807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050" dirty="0">
                <a:solidFill>
                  <a:prstClr val="black"/>
                </a:solidFill>
                <a:latin typeface="Calibri"/>
              </a:rPr>
              <a:t>Brunner and Naveau, 2023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. Hydrology and Earth System Sciences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AD8AF92-8376-50D2-8D57-71D3FC6A8AFD}"/>
              </a:ext>
            </a:extLst>
          </p:cNvPr>
          <p:cNvSpPr/>
          <p:nvPr/>
        </p:nvSpPr>
        <p:spPr>
          <a:xfrm>
            <a:off x="5194704" y="802935"/>
            <a:ext cx="432048" cy="112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C0BA180-C1C5-34DE-5413-9A3DC9CA559C}"/>
              </a:ext>
            </a:extLst>
          </p:cNvPr>
          <p:cNvSpPr/>
          <p:nvPr/>
        </p:nvSpPr>
        <p:spPr>
          <a:xfrm>
            <a:off x="7394253" y="792611"/>
            <a:ext cx="432048" cy="112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3C1F6D-D147-EBFD-35D4-704B36F9C615}"/>
              </a:ext>
            </a:extLst>
          </p:cNvPr>
          <p:cNvSpPr txBox="1"/>
          <p:nvPr/>
        </p:nvSpPr>
        <p:spPr>
          <a:xfrm>
            <a:off x="5076056" y="445203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/>
              <a:t>Strong </a:t>
            </a:r>
            <a:r>
              <a:rPr lang="de-CH" sz="1500" b="1" dirty="0" err="1"/>
              <a:t>regulation</a:t>
            </a:r>
            <a:endParaRPr lang="de-CH" sz="1500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0B23927-4147-C181-E899-3BC05BAD9688}"/>
              </a:ext>
            </a:extLst>
          </p:cNvPr>
          <p:cNvSpPr txBox="1"/>
          <p:nvPr/>
        </p:nvSpPr>
        <p:spPr>
          <a:xfrm>
            <a:off x="7308304" y="445203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 err="1"/>
              <a:t>Weak</a:t>
            </a:r>
            <a:r>
              <a:rPr lang="de-CH" sz="1500" b="1" dirty="0"/>
              <a:t> </a:t>
            </a:r>
            <a:r>
              <a:rPr lang="de-CH" sz="1500" b="1" dirty="0" err="1"/>
              <a:t>regulation</a:t>
            </a:r>
            <a:endParaRPr lang="de-CH" sz="1500" b="1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42B3748-45B8-ECA6-8AA0-9E0850D1A6A6}"/>
              </a:ext>
            </a:extLst>
          </p:cNvPr>
          <p:cNvSpPr/>
          <p:nvPr/>
        </p:nvSpPr>
        <p:spPr>
          <a:xfrm>
            <a:off x="755576" y="4360516"/>
            <a:ext cx="1008112" cy="333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BD8C3D3-6FC5-9C37-0711-CB199DD60C03}"/>
              </a:ext>
            </a:extLst>
          </p:cNvPr>
          <p:cNvSpPr/>
          <p:nvPr/>
        </p:nvSpPr>
        <p:spPr>
          <a:xfrm>
            <a:off x="5189614" y="2075227"/>
            <a:ext cx="606522" cy="112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4472DA1-DA04-172E-D167-F5F668902C01}"/>
              </a:ext>
            </a:extLst>
          </p:cNvPr>
          <p:cNvSpPr/>
          <p:nvPr/>
        </p:nvSpPr>
        <p:spPr>
          <a:xfrm>
            <a:off x="7418981" y="2075227"/>
            <a:ext cx="606522" cy="112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5EF11CB-7EF5-AB74-6CD5-ED68F3B2F285}"/>
              </a:ext>
            </a:extLst>
          </p:cNvPr>
          <p:cNvSpPr txBox="1"/>
          <p:nvPr/>
        </p:nvSpPr>
        <p:spPr>
          <a:xfrm>
            <a:off x="592178" y="4280067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>
                <a:solidFill>
                  <a:srgbClr val="44AA99"/>
                </a:solidFill>
              </a:rPr>
              <a:t>Strong </a:t>
            </a:r>
            <a:r>
              <a:rPr lang="de-CH" sz="1500" b="1" dirty="0" err="1">
                <a:solidFill>
                  <a:srgbClr val="44AA99"/>
                </a:solidFill>
              </a:rPr>
              <a:t>regulation</a:t>
            </a:r>
            <a:endParaRPr lang="de-CH" sz="1500" b="1" dirty="0">
              <a:solidFill>
                <a:srgbClr val="44AA99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3F1C457-F3D2-790C-6698-755AD653D5C1}"/>
              </a:ext>
            </a:extLst>
          </p:cNvPr>
          <p:cNvSpPr txBox="1"/>
          <p:nvPr/>
        </p:nvSpPr>
        <p:spPr>
          <a:xfrm>
            <a:off x="592178" y="4529841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 err="1">
                <a:solidFill>
                  <a:srgbClr val="CC6677"/>
                </a:solidFill>
              </a:rPr>
              <a:t>Weak</a:t>
            </a:r>
            <a:r>
              <a:rPr lang="de-CH" sz="1500" b="1" dirty="0">
                <a:solidFill>
                  <a:srgbClr val="CC6677"/>
                </a:solidFill>
              </a:rPr>
              <a:t> </a:t>
            </a:r>
            <a:r>
              <a:rPr lang="de-CH" sz="1500" b="1" dirty="0" err="1">
                <a:solidFill>
                  <a:srgbClr val="CC6677"/>
                </a:solidFill>
              </a:rPr>
              <a:t>regulation</a:t>
            </a:r>
            <a:endParaRPr lang="de-CH" sz="1500" b="1" dirty="0">
              <a:solidFill>
                <a:srgbClr val="CC6677"/>
              </a:solidFill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74B0238-83AC-14E0-371D-E3624B7AED3D}"/>
              </a:ext>
            </a:extLst>
          </p:cNvPr>
          <p:cNvCxnSpPr/>
          <p:nvPr/>
        </p:nvCxnSpPr>
        <p:spPr>
          <a:xfrm>
            <a:off x="5167315" y="1275606"/>
            <a:ext cx="1636933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B47D0BE-32D0-A1B6-EE49-99AA2BCA47C7}"/>
              </a:ext>
            </a:extLst>
          </p:cNvPr>
          <p:cNvCxnSpPr/>
          <p:nvPr/>
        </p:nvCxnSpPr>
        <p:spPr>
          <a:xfrm>
            <a:off x="7380312" y="1275606"/>
            <a:ext cx="1636933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C46B6BFC-3F3A-BC14-50F8-A4D3F557BA97}"/>
              </a:ext>
            </a:extLst>
          </p:cNvPr>
          <p:cNvSpPr/>
          <p:nvPr/>
        </p:nvSpPr>
        <p:spPr>
          <a:xfrm>
            <a:off x="5580112" y="768368"/>
            <a:ext cx="1008112" cy="1465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CEE5123-A7EA-A660-95D8-38247A7DBEFB}"/>
              </a:ext>
            </a:extLst>
          </p:cNvPr>
          <p:cNvSpPr txBox="1"/>
          <p:nvPr/>
        </p:nvSpPr>
        <p:spPr>
          <a:xfrm>
            <a:off x="5580112" y="79398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8792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variations by purpose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11</a:t>
            </a:fld>
            <a:endParaRPr lang="de-CH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34675" y="578396"/>
            <a:ext cx="4723730" cy="4369618"/>
            <a:chOff x="107504" y="578396"/>
            <a:chExt cx="3552906" cy="328656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578396"/>
              <a:ext cx="3552906" cy="328656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79512" y="69954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21"/>
          <p:cNvSpPr/>
          <p:nvPr/>
        </p:nvSpPr>
        <p:spPr>
          <a:xfrm>
            <a:off x="1" y="4876007"/>
            <a:ext cx="7807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050" dirty="0">
                <a:solidFill>
                  <a:prstClr val="black"/>
                </a:solidFill>
                <a:latin typeface="Calibri"/>
              </a:rPr>
              <a:t>Brunner and Naveau, 2023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. Hydrology and Earth System Sciences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9FEE4EE-9A65-9B59-6AC7-2EE4C61F4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53064"/>
            <a:ext cx="2808312" cy="45499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6AF71F0-73F1-F603-8086-745F1711F5BB}"/>
              </a:ext>
            </a:extLst>
          </p:cNvPr>
          <p:cNvSpPr/>
          <p:nvPr/>
        </p:nvSpPr>
        <p:spPr>
          <a:xfrm>
            <a:off x="827584" y="4335018"/>
            <a:ext cx="936104" cy="35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997C0E-A030-D9CE-4E79-C1D117E8A0D9}"/>
              </a:ext>
            </a:extLst>
          </p:cNvPr>
          <p:cNvSpPr/>
          <p:nvPr/>
        </p:nvSpPr>
        <p:spPr>
          <a:xfrm>
            <a:off x="5650316" y="4046986"/>
            <a:ext cx="165798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4AC65D-E380-B153-2A80-63F9B5599ACA}"/>
              </a:ext>
            </a:extLst>
          </p:cNvPr>
          <p:cNvSpPr txBox="1"/>
          <p:nvPr/>
        </p:nvSpPr>
        <p:spPr>
          <a:xfrm>
            <a:off x="4927250" y="291481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/>
              <a:t>Strong </a:t>
            </a:r>
            <a:r>
              <a:rPr lang="de-CH" sz="1500" b="1" dirty="0" err="1"/>
              <a:t>regulation</a:t>
            </a:r>
            <a:endParaRPr lang="de-CH" sz="15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568B7D-D885-9109-FAE3-FE108FA1F317}"/>
              </a:ext>
            </a:extLst>
          </p:cNvPr>
          <p:cNvSpPr txBox="1"/>
          <p:nvPr/>
        </p:nvSpPr>
        <p:spPr>
          <a:xfrm>
            <a:off x="6479309" y="291480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 err="1"/>
              <a:t>Weak</a:t>
            </a:r>
            <a:r>
              <a:rPr lang="de-CH" sz="1500" b="1" dirty="0"/>
              <a:t> </a:t>
            </a:r>
            <a:r>
              <a:rPr lang="de-CH" sz="1500" b="1" dirty="0" err="1"/>
              <a:t>regulation</a:t>
            </a:r>
            <a:endParaRPr lang="de-CH" sz="15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B6D168-FE91-7613-9BA1-899AA4977DD8}"/>
              </a:ext>
            </a:extLst>
          </p:cNvPr>
          <p:cNvSpPr txBox="1"/>
          <p:nvPr/>
        </p:nvSpPr>
        <p:spPr>
          <a:xfrm>
            <a:off x="592178" y="4280067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>
                <a:solidFill>
                  <a:srgbClr val="44AA99"/>
                </a:solidFill>
              </a:rPr>
              <a:t>Strong </a:t>
            </a:r>
            <a:r>
              <a:rPr lang="de-CH" sz="1500" b="1" dirty="0" err="1">
                <a:solidFill>
                  <a:srgbClr val="44AA99"/>
                </a:solidFill>
              </a:rPr>
              <a:t>regulation</a:t>
            </a:r>
            <a:endParaRPr lang="de-CH" sz="1500" b="1" dirty="0">
              <a:solidFill>
                <a:srgbClr val="44AA99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9ECBDA-915D-E2F0-1677-C439CAA1E6B2}"/>
              </a:ext>
            </a:extLst>
          </p:cNvPr>
          <p:cNvSpPr txBox="1"/>
          <p:nvPr/>
        </p:nvSpPr>
        <p:spPr>
          <a:xfrm>
            <a:off x="592178" y="4529841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 err="1">
                <a:solidFill>
                  <a:srgbClr val="CC6677"/>
                </a:solidFill>
              </a:rPr>
              <a:t>Weak</a:t>
            </a:r>
            <a:r>
              <a:rPr lang="de-CH" sz="1500" b="1" dirty="0">
                <a:solidFill>
                  <a:srgbClr val="CC6677"/>
                </a:solidFill>
              </a:rPr>
              <a:t> </a:t>
            </a:r>
            <a:r>
              <a:rPr lang="de-CH" sz="1500" b="1" dirty="0" err="1">
                <a:solidFill>
                  <a:srgbClr val="CC6677"/>
                </a:solidFill>
              </a:rPr>
              <a:t>regulation</a:t>
            </a:r>
            <a:endParaRPr lang="de-CH" sz="1500" b="1" dirty="0">
              <a:solidFill>
                <a:srgbClr val="CC6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3E4E-7E4F-4C40-AF5F-CB2316FE602B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/>
          <a:stretch/>
        </p:blipFill>
        <p:spPr>
          <a:xfrm>
            <a:off x="-609710" y="1"/>
            <a:ext cx="9775935" cy="629188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ED62272-6E99-1216-687D-46A42F91F51E}"/>
              </a:ext>
            </a:extLst>
          </p:cNvPr>
          <p:cNvSpPr txBox="1">
            <a:spLocks/>
          </p:cNvSpPr>
          <p:nvPr/>
        </p:nvSpPr>
        <p:spPr>
          <a:xfrm>
            <a:off x="0" y="-164554"/>
            <a:ext cx="9180512" cy="742950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de-CH" dirty="0"/>
              <a:t>Reservoir </a:t>
            </a:r>
            <a:r>
              <a:rPr lang="de-CH" dirty="0" err="1"/>
              <a:t>influences</a:t>
            </a:r>
            <a:endParaRPr lang="de-CH" dirty="0"/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818DD0D0-F7A9-58C0-4A7F-6517951012F9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9" y="764515"/>
            <a:ext cx="4104456" cy="2095044"/>
            <a:chOff x="1979712" y="1285390"/>
            <a:chExt cx="5028059" cy="2566480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C5FBA16A-1FEC-BE4A-7119-0E24DA60581D}"/>
                </a:ext>
              </a:extLst>
            </p:cNvPr>
            <p:cNvSpPr/>
            <p:nvPr/>
          </p:nvSpPr>
          <p:spPr>
            <a:xfrm>
              <a:off x="2068744" y="1285390"/>
              <a:ext cx="4939027" cy="2333522"/>
            </a:xfrm>
            <a:prstGeom prst="rect">
              <a:avLst/>
            </a:prstGeom>
            <a:solidFill>
              <a:srgbClr val="DDDDDD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D1F9518-2670-7030-869F-9D9129992CD3}"/>
                </a:ext>
              </a:extLst>
            </p:cNvPr>
            <p:cNvGrpSpPr/>
            <p:nvPr/>
          </p:nvGrpSpPr>
          <p:grpSpPr>
            <a:xfrm>
              <a:off x="1979712" y="1424311"/>
              <a:ext cx="5005016" cy="2427559"/>
              <a:chOff x="5172762" y="3714835"/>
              <a:chExt cx="2880824" cy="1397274"/>
            </a:xfrm>
          </p:grpSpPr>
          <p:cxnSp>
            <p:nvCxnSpPr>
              <p:cNvPr id="15" name="Straight Arrow Connector 18">
                <a:extLst>
                  <a:ext uri="{FF2B5EF4-FFF2-40B4-BE49-F238E27FC236}">
                    <a16:creationId xmlns:a16="http://schemas.microsoft.com/office/drawing/2014/main" id="{9497B896-96DB-56C9-C266-9D6375CA716E}"/>
                  </a:ext>
                </a:extLst>
              </p:cNvPr>
              <p:cNvCxnSpPr/>
              <p:nvPr/>
            </p:nvCxnSpPr>
            <p:spPr>
              <a:xfrm>
                <a:off x="5459290" y="4771647"/>
                <a:ext cx="2526392" cy="0"/>
              </a:xfrm>
              <a:prstGeom prst="straightConnector1">
                <a:avLst/>
              </a:prstGeom>
              <a:ln w="28575">
                <a:tailEnd type="triangle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9">
                <a:extLst>
                  <a:ext uri="{FF2B5EF4-FFF2-40B4-BE49-F238E27FC236}">
                    <a16:creationId xmlns:a16="http://schemas.microsoft.com/office/drawing/2014/main" id="{8CAF71A4-6033-7118-8B5D-3A113A9121BE}"/>
                  </a:ext>
                </a:extLst>
              </p:cNvPr>
              <p:cNvCxnSpPr/>
              <p:nvPr/>
            </p:nvCxnSpPr>
            <p:spPr>
              <a:xfrm flipV="1">
                <a:off x="5459290" y="3780677"/>
                <a:ext cx="0" cy="990970"/>
              </a:xfrm>
              <a:prstGeom prst="straightConnector1">
                <a:avLst/>
              </a:prstGeom>
              <a:ln w="28575"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4AD688D9-A260-31DA-4D31-00FC67EA9A2D}"/>
                  </a:ext>
                </a:extLst>
              </p:cNvPr>
              <p:cNvSpPr txBox="1"/>
              <p:nvPr/>
            </p:nvSpPr>
            <p:spPr>
              <a:xfrm>
                <a:off x="5767376" y="3983230"/>
                <a:ext cx="131963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CH" sz="2700" b="1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21">
                    <a:extLst>
                      <a:ext uri="{FF2B5EF4-FFF2-40B4-BE49-F238E27FC236}">
                        <a16:creationId xmlns:a16="http://schemas.microsoft.com/office/drawing/2014/main" id="{E71A4583-E2EA-3B4E-EC66-1DD1742CEA56}"/>
                      </a:ext>
                    </a:extLst>
                  </p:cNvPr>
                  <p:cNvSpPr/>
                  <p:nvPr/>
                </p:nvSpPr>
                <p:spPr>
                  <a:xfrm>
                    <a:off x="7706126" y="4742777"/>
                    <a:ext cx="34746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CH" b="1" i="1" smtClean="0">
                              <a:solidFill>
                                <a:prstClr val="black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𝒕</m:t>
                          </m:r>
                        </m:oMath>
                      </m:oMathPara>
                    </a14:m>
                    <a:endParaRPr lang="de-CH" b="1" i="1" dirty="0">
                      <a:solidFill>
                        <a:prstClr val="black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8" name="Rectangle 21">
                    <a:extLst>
                      <a:ext uri="{FF2B5EF4-FFF2-40B4-BE49-F238E27FC236}">
                        <a16:creationId xmlns:a16="http://schemas.microsoft.com/office/drawing/2014/main" id="{E71A4583-E2EA-3B4E-EC66-1DD1742CEA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6126" y="4742777"/>
                    <a:ext cx="34746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22">
                    <a:extLst>
                      <a:ext uri="{FF2B5EF4-FFF2-40B4-BE49-F238E27FC236}">
                        <a16:creationId xmlns:a16="http://schemas.microsoft.com/office/drawing/2014/main" id="{9564E660-178D-4EF5-F5A4-D6D7A99A79E9}"/>
                      </a:ext>
                    </a:extLst>
                  </p:cNvPr>
                  <p:cNvSpPr/>
                  <p:nvPr/>
                </p:nvSpPr>
                <p:spPr>
                  <a:xfrm>
                    <a:off x="5172762" y="3714835"/>
                    <a:ext cx="34746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CH" b="1" i="1" smtClean="0">
                              <a:solidFill>
                                <a:prstClr val="black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𝑸</m:t>
                          </m:r>
                        </m:oMath>
                      </m:oMathPara>
                    </a14:m>
                    <a:endParaRPr lang="de-CH" b="1" i="1" dirty="0">
                      <a:solidFill>
                        <a:prstClr val="black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9" name="Rectangle 22">
                    <a:extLst>
                      <a:ext uri="{FF2B5EF4-FFF2-40B4-BE49-F238E27FC236}">
                        <a16:creationId xmlns:a16="http://schemas.microsoft.com/office/drawing/2014/main" id="{9564E660-178D-4EF5-F5A4-D6D7A99A79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2762" y="3714835"/>
                    <a:ext cx="34746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A4610F6C-1677-EEEE-CE6E-92D88AF855AE}"/>
                  </a:ext>
                </a:extLst>
              </p:cNvPr>
              <p:cNvSpPr/>
              <p:nvPr/>
            </p:nvSpPr>
            <p:spPr>
              <a:xfrm>
                <a:off x="5464286" y="4055296"/>
                <a:ext cx="2386013" cy="502302"/>
              </a:xfrm>
              <a:custGeom>
                <a:avLst/>
                <a:gdLst>
                  <a:gd name="connsiteX0" fmla="*/ 0 w 2386013"/>
                  <a:gd name="connsiteY0" fmla="*/ 223779 h 502302"/>
                  <a:gd name="connsiteX1" fmla="*/ 64294 w 2386013"/>
                  <a:gd name="connsiteY1" fmla="*/ 9466 h 502302"/>
                  <a:gd name="connsiteX2" fmla="*/ 157163 w 2386013"/>
                  <a:gd name="connsiteY2" fmla="*/ 130910 h 502302"/>
                  <a:gd name="connsiteX3" fmla="*/ 228600 w 2386013"/>
                  <a:gd name="connsiteY3" fmla="*/ 2323 h 502302"/>
                  <a:gd name="connsiteX4" fmla="*/ 350044 w 2386013"/>
                  <a:gd name="connsiteY4" fmla="*/ 266641 h 502302"/>
                  <a:gd name="connsiteX5" fmla="*/ 464344 w 2386013"/>
                  <a:gd name="connsiteY5" fmla="*/ 195204 h 502302"/>
                  <a:gd name="connsiteX6" fmla="*/ 592931 w 2386013"/>
                  <a:gd name="connsiteY6" fmla="*/ 359510 h 502302"/>
                  <a:gd name="connsiteX7" fmla="*/ 707231 w 2386013"/>
                  <a:gd name="connsiteY7" fmla="*/ 302360 h 502302"/>
                  <a:gd name="connsiteX8" fmla="*/ 907256 w 2386013"/>
                  <a:gd name="connsiteY8" fmla="*/ 473810 h 502302"/>
                  <a:gd name="connsiteX9" fmla="*/ 1121569 w 2386013"/>
                  <a:gd name="connsiteY9" fmla="*/ 423804 h 502302"/>
                  <a:gd name="connsiteX10" fmla="*/ 1428750 w 2386013"/>
                  <a:gd name="connsiteY10" fmla="*/ 495241 h 502302"/>
                  <a:gd name="connsiteX11" fmla="*/ 1814513 w 2386013"/>
                  <a:gd name="connsiteY11" fmla="*/ 473810 h 502302"/>
                  <a:gd name="connsiteX12" fmla="*/ 2093119 w 2386013"/>
                  <a:gd name="connsiteY12" fmla="*/ 266641 h 502302"/>
                  <a:gd name="connsiteX13" fmla="*/ 2250281 w 2386013"/>
                  <a:gd name="connsiteY13" fmla="*/ 245210 h 502302"/>
                  <a:gd name="connsiteX14" fmla="*/ 2386013 w 2386013"/>
                  <a:gd name="connsiteY14" fmla="*/ 88048 h 50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6013" h="502302">
                    <a:moveTo>
                      <a:pt x="0" y="223779"/>
                    </a:moveTo>
                    <a:cubicBezTo>
                      <a:pt x="19050" y="124361"/>
                      <a:pt x="38100" y="24944"/>
                      <a:pt x="64294" y="9466"/>
                    </a:cubicBezTo>
                    <a:cubicBezTo>
                      <a:pt x="90488" y="-6012"/>
                      <a:pt x="129779" y="132100"/>
                      <a:pt x="157163" y="130910"/>
                    </a:cubicBezTo>
                    <a:cubicBezTo>
                      <a:pt x="184547" y="129720"/>
                      <a:pt x="196453" y="-20299"/>
                      <a:pt x="228600" y="2323"/>
                    </a:cubicBezTo>
                    <a:cubicBezTo>
                      <a:pt x="260747" y="24945"/>
                      <a:pt x="310753" y="234494"/>
                      <a:pt x="350044" y="266641"/>
                    </a:cubicBezTo>
                    <a:cubicBezTo>
                      <a:pt x="389335" y="298788"/>
                      <a:pt x="423863" y="179726"/>
                      <a:pt x="464344" y="195204"/>
                    </a:cubicBezTo>
                    <a:cubicBezTo>
                      <a:pt x="504825" y="210682"/>
                      <a:pt x="552450" y="341651"/>
                      <a:pt x="592931" y="359510"/>
                    </a:cubicBezTo>
                    <a:cubicBezTo>
                      <a:pt x="633412" y="377369"/>
                      <a:pt x="654844" y="283310"/>
                      <a:pt x="707231" y="302360"/>
                    </a:cubicBezTo>
                    <a:cubicBezTo>
                      <a:pt x="759619" y="321410"/>
                      <a:pt x="838200" y="453569"/>
                      <a:pt x="907256" y="473810"/>
                    </a:cubicBezTo>
                    <a:cubicBezTo>
                      <a:pt x="976312" y="494051"/>
                      <a:pt x="1034653" y="420232"/>
                      <a:pt x="1121569" y="423804"/>
                    </a:cubicBezTo>
                    <a:cubicBezTo>
                      <a:pt x="1208485" y="427376"/>
                      <a:pt x="1313259" y="486907"/>
                      <a:pt x="1428750" y="495241"/>
                    </a:cubicBezTo>
                    <a:cubicBezTo>
                      <a:pt x="1544241" y="503575"/>
                      <a:pt x="1703785" y="511910"/>
                      <a:pt x="1814513" y="473810"/>
                    </a:cubicBezTo>
                    <a:cubicBezTo>
                      <a:pt x="1925241" y="435710"/>
                      <a:pt x="2020491" y="304741"/>
                      <a:pt x="2093119" y="266641"/>
                    </a:cubicBezTo>
                    <a:cubicBezTo>
                      <a:pt x="2165747" y="228541"/>
                      <a:pt x="2201465" y="274975"/>
                      <a:pt x="2250281" y="245210"/>
                    </a:cubicBezTo>
                    <a:cubicBezTo>
                      <a:pt x="2299097" y="215445"/>
                      <a:pt x="2342555" y="151746"/>
                      <a:pt x="2386013" y="88048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1" name="TextBox 15">
            <a:extLst>
              <a:ext uri="{FF2B5EF4-FFF2-40B4-BE49-F238E27FC236}">
                <a16:creationId xmlns:a16="http://schemas.microsoft.com/office/drawing/2014/main" id="{762034EB-262A-F189-891A-C9885F670CE6}"/>
              </a:ext>
            </a:extLst>
          </p:cNvPr>
          <p:cNvSpPr txBox="1"/>
          <p:nvPr/>
        </p:nvSpPr>
        <p:spPr>
          <a:xfrm>
            <a:off x="785292" y="907519"/>
            <a:ext cx="1396179" cy="52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Floods</a:t>
            </a:r>
            <a:endParaRPr lang="de-CH" b="1" dirty="0"/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23514751-FE90-ED03-4496-8E1088283D79}"/>
              </a:ext>
            </a:extLst>
          </p:cNvPr>
          <p:cNvSpPr/>
          <p:nvPr/>
        </p:nvSpPr>
        <p:spPr>
          <a:xfrm>
            <a:off x="948154" y="1207651"/>
            <a:ext cx="251818" cy="23054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2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Catchment pairs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/>
          <a:stretch/>
        </p:blipFill>
        <p:spPr>
          <a:xfrm>
            <a:off x="2771800" y="1059582"/>
            <a:ext cx="6264696" cy="3407930"/>
          </a:xfrm>
          <a:prstGeom prst="rect">
            <a:avLst/>
          </a:prstGeom>
        </p:spPr>
      </p:pic>
      <p:sp>
        <p:nvSpPr>
          <p:cNvPr id="6" name="Rectangle 21"/>
          <p:cNvSpPr/>
          <p:nvPr/>
        </p:nvSpPr>
        <p:spPr>
          <a:xfrm>
            <a:off x="1" y="4876007"/>
            <a:ext cx="7807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050" dirty="0">
                <a:solidFill>
                  <a:prstClr val="black"/>
                </a:solidFill>
                <a:latin typeface="Calibri"/>
              </a:rPr>
              <a:t>Brunner 2021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. Environmental Research Letters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0" y="843558"/>
            <a:ext cx="2419518" cy="33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impacts local flood characteristics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r="46353"/>
          <a:stretch/>
        </p:blipFill>
        <p:spPr>
          <a:xfrm>
            <a:off x="251520" y="771550"/>
            <a:ext cx="4032448" cy="4020855"/>
          </a:xfrm>
          <a:prstGeom prst="rect">
            <a:avLst/>
          </a:prstGeom>
        </p:spPr>
      </p:pic>
      <p:sp>
        <p:nvSpPr>
          <p:cNvPr id="13" name="Rectangle 21"/>
          <p:cNvSpPr/>
          <p:nvPr/>
        </p:nvSpPr>
        <p:spPr>
          <a:xfrm>
            <a:off x="1" y="4876007"/>
            <a:ext cx="7807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050" dirty="0">
                <a:solidFill>
                  <a:prstClr val="black"/>
                </a:solidFill>
                <a:latin typeface="Calibri"/>
              </a:rPr>
              <a:t>Brunner 2021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. Environmental Research Letters</a:t>
            </a:r>
          </a:p>
        </p:txBody>
      </p:sp>
      <p:pic>
        <p:nvPicPr>
          <p:cNvPr id="6" name="Picture 15" descr="A diagram of a normal distribution&#10;&#10;Description automatically generated with low confidence">
            <a:extLst>
              <a:ext uri="{FF2B5EF4-FFF2-40B4-BE49-F238E27FC236}">
                <a16:creationId xmlns:a16="http://schemas.microsoft.com/office/drawing/2014/main" id="{3822B918-33AC-B4F6-6EF6-ABD10A87B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95" y="874383"/>
            <a:ext cx="2880321" cy="18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0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effect of reservoir purpose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15</a:t>
            </a:fld>
            <a:endParaRPr lang="de-CH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D0453F7-C945-64D9-339E-FAC2329151CB}"/>
              </a:ext>
            </a:extLst>
          </p:cNvPr>
          <p:cNvGrpSpPr/>
          <p:nvPr/>
        </p:nvGrpSpPr>
        <p:grpSpPr>
          <a:xfrm>
            <a:off x="3959149" y="1059582"/>
            <a:ext cx="5133962" cy="3496963"/>
            <a:chOff x="3959149" y="1059582"/>
            <a:chExt cx="5133962" cy="3496963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8501A1F-8BD0-075B-DFD2-615267B5CD69}"/>
                </a:ext>
              </a:extLst>
            </p:cNvPr>
            <p:cNvGrpSpPr/>
            <p:nvPr/>
          </p:nvGrpSpPr>
          <p:grpSpPr>
            <a:xfrm>
              <a:off x="3959149" y="1059582"/>
              <a:ext cx="4896544" cy="3496963"/>
              <a:chOff x="107504" y="1131590"/>
              <a:chExt cx="4896544" cy="3496963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 rotWithShape="1">
              <a:blip r:embed="rId2"/>
              <a:srcRect r="44200"/>
              <a:stretch/>
            </p:blipFill>
            <p:spPr>
              <a:xfrm>
                <a:off x="107504" y="1131590"/>
                <a:ext cx="4896544" cy="3496963"/>
              </a:xfrm>
              <a:prstGeom prst="rect">
                <a:avLst/>
              </a:prstGeom>
            </p:spPr>
          </p:pic>
          <p:sp>
            <p:nvSpPr>
              <p:cNvPr id="12" name="Rechteck 11"/>
              <p:cNvSpPr/>
              <p:nvPr/>
            </p:nvSpPr>
            <p:spPr>
              <a:xfrm>
                <a:off x="1331640" y="1170596"/>
                <a:ext cx="3600400" cy="1319988"/>
              </a:xfrm>
              <a:prstGeom prst="rect">
                <a:avLst/>
              </a:prstGeom>
              <a:noFill/>
              <a:ln w="38100">
                <a:solidFill>
                  <a:srgbClr val="8B7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1331640" y="2501882"/>
                <a:ext cx="3600400" cy="1077980"/>
              </a:xfrm>
              <a:prstGeom prst="rect">
                <a:avLst/>
              </a:prstGeom>
              <a:noFill/>
              <a:ln w="38100">
                <a:solidFill>
                  <a:srgbClr val="8B7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Gerade Verbindung mit Pfeil 15"/>
            <p:cNvCxnSpPr/>
            <p:nvPr/>
          </p:nvCxnSpPr>
          <p:spPr>
            <a:xfrm flipH="1">
              <a:off x="5159228" y="3723878"/>
              <a:ext cx="3141794" cy="0"/>
            </a:xfrm>
            <a:prstGeom prst="straightConnector1">
              <a:avLst/>
            </a:prstGeom>
            <a:ln w="28575">
              <a:solidFill>
                <a:srgbClr val="D96D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>
              <a:off x="8301022" y="3723878"/>
              <a:ext cx="504056" cy="0"/>
            </a:xfrm>
            <a:prstGeom prst="straightConnector1">
              <a:avLst/>
            </a:prstGeom>
            <a:ln w="28575">
              <a:solidFill>
                <a:srgbClr val="71B5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8157007" y="3704133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1B58E"/>
                  </a:solidFill>
                </a:rPr>
                <a:t>Increase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03561" y="3704133"/>
              <a:ext cx="890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D96D8E"/>
                  </a:solidFill>
                </a:rPr>
                <a:t>Decrease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F173E812-E3E3-0070-72A2-74CFEB1CC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t="7813" r="14670"/>
          <a:stretch/>
        </p:blipFill>
        <p:spPr>
          <a:xfrm>
            <a:off x="236466" y="1098588"/>
            <a:ext cx="3670029" cy="20844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DBC234-3FA7-9324-6B9A-74C14F27B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1" t="7813"/>
          <a:stretch/>
        </p:blipFill>
        <p:spPr>
          <a:xfrm>
            <a:off x="467544" y="2355726"/>
            <a:ext cx="1281331" cy="2084454"/>
          </a:xfrm>
          <a:prstGeom prst="rect">
            <a:avLst/>
          </a:prstGeom>
        </p:spPr>
      </p:pic>
      <p:sp>
        <p:nvSpPr>
          <p:cNvPr id="21" name="TextBox 31">
            <a:extLst>
              <a:ext uri="{FF2B5EF4-FFF2-40B4-BE49-F238E27FC236}">
                <a16:creationId xmlns:a16="http://schemas.microsoft.com/office/drawing/2014/main" id="{B5AB7873-2947-2DFA-0553-4A08FB266427}"/>
              </a:ext>
            </a:extLst>
          </p:cNvPr>
          <p:cNvSpPr txBox="1"/>
          <p:nvPr/>
        </p:nvSpPr>
        <p:spPr>
          <a:xfrm>
            <a:off x="214345" y="865044"/>
            <a:ext cx="219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Reservoir purposes</a:t>
            </a: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30131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2B0773C-3594-7708-4CF4-600C6520D082}"/>
              </a:ext>
            </a:extLst>
          </p:cNvPr>
          <p:cNvSpPr/>
          <p:nvPr/>
        </p:nvSpPr>
        <p:spPr>
          <a:xfrm>
            <a:off x="-59132" y="4248148"/>
            <a:ext cx="9239644" cy="987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CB3ED493-BA7C-C0FC-974E-079FF5F297B1}"/>
              </a:ext>
            </a:extLst>
          </p:cNvPr>
          <p:cNvSpPr/>
          <p:nvPr/>
        </p:nvSpPr>
        <p:spPr>
          <a:xfrm>
            <a:off x="-13098" y="4227934"/>
            <a:ext cx="6673330" cy="86177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Brunner et al. 2019. </a:t>
            </a:r>
            <a:r>
              <a:rPr lang="de-DE" sz="1000" i="1" dirty="0"/>
              <a:t>Water Resources Research: Future </a:t>
            </a:r>
            <a:r>
              <a:rPr lang="de-DE" sz="1000" i="1" dirty="0" err="1"/>
              <a:t>trends</a:t>
            </a:r>
            <a:r>
              <a:rPr lang="de-DE" sz="1000" i="1" dirty="0"/>
              <a:t> in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interdependence</a:t>
            </a:r>
            <a:r>
              <a:rPr lang="de-DE" sz="1000" i="1" dirty="0"/>
              <a:t> </a:t>
            </a:r>
            <a:r>
              <a:rPr lang="de-DE" sz="1000" i="1" dirty="0" err="1"/>
              <a:t>between</a:t>
            </a:r>
            <a:r>
              <a:rPr lang="de-DE" sz="1000" i="1" dirty="0"/>
              <a:t> </a:t>
            </a:r>
            <a:r>
              <a:rPr lang="de-DE" sz="1000" i="1" dirty="0" err="1"/>
              <a:t>flood</a:t>
            </a:r>
            <a:r>
              <a:rPr lang="de-DE" sz="1000" i="1" dirty="0"/>
              <a:t> </a:t>
            </a:r>
            <a:r>
              <a:rPr lang="de-DE" sz="1000" i="1" dirty="0" err="1"/>
              <a:t>peaks</a:t>
            </a:r>
            <a:r>
              <a:rPr lang="de-DE" sz="1000" i="1" dirty="0"/>
              <a:t> and </a:t>
            </a:r>
            <a:r>
              <a:rPr lang="de-DE" sz="1000" i="1" dirty="0" err="1"/>
              <a:t>volumes</a:t>
            </a:r>
            <a:endParaRPr lang="de-DE" sz="1000" i="1" dirty="0"/>
          </a:p>
          <a:p>
            <a:r>
              <a:rPr lang="de-DE" sz="1000" b="1" dirty="0"/>
              <a:t>Brunner et al. 2021. Communications Earth &amp; Environment: </a:t>
            </a:r>
            <a:r>
              <a:rPr lang="en-US" sz="1000" i="1" dirty="0"/>
              <a:t>An extremeness threshold determines the regional response of floods to changes in rainfall extremes.</a:t>
            </a:r>
            <a:endParaRPr lang="en-US" sz="1000" b="1" dirty="0">
              <a:solidFill>
                <a:prstClr val="black"/>
              </a:solidFill>
            </a:endParaRPr>
          </a:p>
          <a:p>
            <a:r>
              <a:rPr lang="en-US" sz="1000" b="1" dirty="0">
                <a:solidFill>
                  <a:prstClr val="black"/>
                </a:solidFill>
              </a:rPr>
              <a:t>Brunner 2021. ERL: </a:t>
            </a:r>
            <a:r>
              <a:rPr lang="en-US" sz="1000" i="1" dirty="0">
                <a:latin typeface="+mj-lt"/>
              </a:rPr>
              <a:t>Reservoir regulation affects droughts and floods at local and regional scales</a:t>
            </a:r>
          </a:p>
          <a:p>
            <a:r>
              <a:rPr lang="en-US" sz="1000" b="1" dirty="0">
                <a:latin typeface="+mj-lt"/>
              </a:rPr>
              <a:t>Brunner &amp; </a:t>
            </a:r>
            <a:r>
              <a:rPr lang="en-US" sz="1000" b="1" dirty="0" err="1">
                <a:latin typeface="+mj-lt"/>
              </a:rPr>
              <a:t>Naveau</a:t>
            </a:r>
            <a:r>
              <a:rPr lang="en-US" sz="1000" b="1" dirty="0">
                <a:latin typeface="+mj-lt"/>
              </a:rPr>
              <a:t> 2023. HESS. </a:t>
            </a:r>
            <a:r>
              <a:rPr lang="en-US" sz="1000" i="1" dirty="0">
                <a:latin typeface="+mj-lt"/>
              </a:rPr>
              <a:t>Spatial variability in Alpine reservoir regulation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3D3E4207-7992-D0F0-28DD-8FDB5955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76169"/>
            <a:ext cx="360040" cy="360040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0755AFD7-FF21-FA98-75A7-5DC5879D5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2477"/>
            <a:ext cx="360040" cy="271073"/>
          </a:xfrm>
          <a:prstGeom prst="rect">
            <a:avLst/>
          </a:prstGeom>
        </p:spPr>
      </p:pic>
      <p:sp>
        <p:nvSpPr>
          <p:cNvPr id="34" name="Rectangle 10">
            <a:extLst>
              <a:ext uri="{FF2B5EF4-FFF2-40B4-BE49-F238E27FC236}">
                <a16:creationId xmlns:a16="http://schemas.microsoft.com/office/drawing/2014/main" id="{34A39B97-836B-9856-6EAD-4DAB01216139}"/>
              </a:ext>
            </a:extLst>
          </p:cNvPr>
          <p:cNvSpPr/>
          <p:nvPr/>
        </p:nvSpPr>
        <p:spPr>
          <a:xfrm>
            <a:off x="7092280" y="4342333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/>
              <a:t>@ManuelaIBrunner</a:t>
            </a:r>
          </a:p>
          <a:p>
            <a:r>
              <a:rPr lang="de-CH" sz="1200" dirty="0"/>
              <a:t>@HYCLIMM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35EA8A-05DE-6EA7-2F1E-040A7D26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>
            <a:normAutofit/>
          </a:bodyPr>
          <a:lstStyle/>
          <a:p>
            <a:r>
              <a:rPr lang="en-US" sz="2400" dirty="0"/>
              <a:t>Conclusions</a:t>
            </a:r>
          </a:p>
        </p:txBody>
      </p:sp>
      <p:pic>
        <p:nvPicPr>
          <p:cNvPr id="2" name="Picture 42">
            <a:extLst>
              <a:ext uri="{FF2B5EF4-FFF2-40B4-BE49-F238E27FC236}">
                <a16:creationId xmlns:a16="http://schemas.microsoft.com/office/drawing/2014/main" id="{C581D251-BE3E-4201-3586-1E89476F0F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b="-1599"/>
          <a:stretch/>
        </p:blipFill>
        <p:spPr>
          <a:xfrm>
            <a:off x="179513" y="915566"/>
            <a:ext cx="2162418" cy="16201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13B56F-7634-C030-E3F2-8425DC9F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14185" r="1292"/>
          <a:stretch/>
        </p:blipFill>
        <p:spPr>
          <a:xfrm>
            <a:off x="179512" y="2553038"/>
            <a:ext cx="2160240" cy="1602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624B72-9C10-317A-0429-0B8DF3F0AB1B}"/>
              </a:ext>
            </a:extLst>
          </p:cNvPr>
          <p:cNvSpPr txBox="1"/>
          <p:nvPr/>
        </p:nvSpPr>
        <p:spPr>
          <a:xfrm>
            <a:off x="107504" y="543948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Floods </a:t>
            </a:r>
            <a:r>
              <a:rPr lang="de-CH" b="1" dirty="0" err="1"/>
              <a:t>are</a:t>
            </a:r>
            <a:r>
              <a:rPr lang="de-CH" b="1" dirty="0"/>
              <a:t> </a:t>
            </a:r>
            <a:r>
              <a:rPr lang="de-CH" b="1" dirty="0" err="1"/>
              <a:t>affected</a:t>
            </a:r>
            <a:r>
              <a:rPr lang="de-CH" b="1" dirty="0"/>
              <a:t> </a:t>
            </a:r>
            <a:r>
              <a:rPr lang="de-CH" b="1" dirty="0" err="1"/>
              <a:t>by</a:t>
            </a:r>
            <a:r>
              <a:rPr lang="de-CH" b="1" dirty="0"/>
              <a:t> </a:t>
            </a:r>
            <a:r>
              <a:rPr lang="de-CH" b="1" dirty="0" err="1"/>
              <a:t>indirect</a:t>
            </a:r>
            <a:r>
              <a:rPr lang="de-CH" b="1" dirty="0"/>
              <a:t> (</a:t>
            </a:r>
            <a:r>
              <a:rPr lang="de-CH" b="1" dirty="0" err="1"/>
              <a:t>climate</a:t>
            </a:r>
            <a:r>
              <a:rPr lang="de-CH" b="1" dirty="0"/>
              <a:t>) and </a:t>
            </a:r>
            <a:r>
              <a:rPr lang="de-CH" b="1" dirty="0" err="1"/>
              <a:t>direct</a:t>
            </a:r>
            <a:r>
              <a:rPr lang="de-CH" b="1" dirty="0"/>
              <a:t> human </a:t>
            </a:r>
            <a:r>
              <a:rPr lang="de-CH" b="1" dirty="0" err="1"/>
              <a:t>influences</a:t>
            </a:r>
            <a:r>
              <a:rPr lang="de-CH" b="1" dirty="0"/>
              <a:t> (</a:t>
            </a:r>
            <a:r>
              <a:rPr lang="de-CH" b="1" dirty="0" err="1"/>
              <a:t>reservoir</a:t>
            </a:r>
            <a:r>
              <a:rPr lang="de-CH" b="1" dirty="0"/>
              <a:t> </a:t>
            </a:r>
            <a:r>
              <a:rPr lang="de-CH" b="1" dirty="0" err="1"/>
              <a:t>regulation</a:t>
            </a:r>
            <a:r>
              <a:rPr lang="de-CH" b="1" dirty="0"/>
              <a:t>)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A845B837-5F81-E865-7F21-2C20EE7762B6}"/>
              </a:ext>
            </a:extLst>
          </p:cNvPr>
          <p:cNvGrpSpPr>
            <a:grpSpLocks noChangeAspect="1"/>
          </p:cNvGrpSpPr>
          <p:nvPr/>
        </p:nvGrpSpPr>
        <p:grpSpPr>
          <a:xfrm>
            <a:off x="3131840" y="940520"/>
            <a:ext cx="4104456" cy="2095044"/>
            <a:chOff x="1979712" y="1285390"/>
            <a:chExt cx="5028059" cy="256648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85815C0F-261C-52BF-4A22-C2B3CA9FB8B9}"/>
                </a:ext>
              </a:extLst>
            </p:cNvPr>
            <p:cNvSpPr/>
            <p:nvPr/>
          </p:nvSpPr>
          <p:spPr>
            <a:xfrm>
              <a:off x="2068744" y="1285390"/>
              <a:ext cx="4939027" cy="2333522"/>
            </a:xfrm>
            <a:prstGeom prst="rect">
              <a:avLst/>
            </a:prstGeom>
            <a:solidFill>
              <a:srgbClr val="DDDDDD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4C635C21-B551-357A-E787-E19CC773D0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9712" y="1424312"/>
              <a:ext cx="5005016" cy="2427558"/>
              <a:chOff x="3867319" y="3554310"/>
              <a:chExt cx="2880824" cy="1397274"/>
            </a:xfrm>
          </p:grpSpPr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E2A184B8-8547-D8A8-0821-78C7FCF87B48}"/>
                  </a:ext>
                </a:extLst>
              </p:cNvPr>
              <p:cNvGrpSpPr/>
              <p:nvPr/>
            </p:nvGrpSpPr>
            <p:grpSpPr>
              <a:xfrm>
                <a:off x="3867319" y="3554310"/>
                <a:ext cx="2880824" cy="1397274"/>
                <a:chOff x="5172762" y="3714835"/>
                <a:chExt cx="2880824" cy="1397274"/>
              </a:xfrm>
            </p:grpSpPr>
            <p:cxnSp>
              <p:nvCxnSpPr>
                <p:cNvPr id="21" name="Straight Arrow Connector 18">
                  <a:extLst>
                    <a:ext uri="{FF2B5EF4-FFF2-40B4-BE49-F238E27FC236}">
                      <a16:creationId xmlns:a16="http://schemas.microsoft.com/office/drawing/2014/main" id="{89C96571-F875-B330-B4AD-148EF6C6FFF7}"/>
                    </a:ext>
                  </a:extLst>
                </p:cNvPr>
                <p:cNvCxnSpPr/>
                <p:nvPr/>
              </p:nvCxnSpPr>
              <p:spPr>
                <a:xfrm>
                  <a:off x="5459290" y="4771647"/>
                  <a:ext cx="2526392" cy="0"/>
                </a:xfrm>
                <a:prstGeom prst="straightConnector1">
                  <a:avLst/>
                </a:prstGeom>
                <a:ln w="28575">
                  <a:tailEnd type="triangle"/>
                </a:ln>
                <a:effectLst/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19">
                  <a:extLst>
                    <a:ext uri="{FF2B5EF4-FFF2-40B4-BE49-F238E27FC236}">
                      <a16:creationId xmlns:a16="http://schemas.microsoft.com/office/drawing/2014/main" id="{0BF3E21A-0BD4-F4A5-6976-A6D9DEB5CB9A}"/>
                    </a:ext>
                  </a:extLst>
                </p:cNvPr>
                <p:cNvCxnSpPr/>
                <p:nvPr/>
              </p:nvCxnSpPr>
              <p:spPr>
                <a:xfrm flipV="1">
                  <a:off x="5459290" y="3780677"/>
                  <a:ext cx="0" cy="990970"/>
                </a:xfrm>
                <a:prstGeom prst="straightConnector1">
                  <a:avLst/>
                </a:prstGeom>
                <a:ln w="28575">
                  <a:tailEnd type="triangle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0">
                  <a:extLst>
                    <a:ext uri="{FF2B5EF4-FFF2-40B4-BE49-F238E27FC236}">
                      <a16:creationId xmlns:a16="http://schemas.microsoft.com/office/drawing/2014/main" id="{F356A7DD-3512-6D0C-419F-1258D299060E}"/>
                    </a:ext>
                  </a:extLst>
                </p:cNvPr>
                <p:cNvSpPr txBox="1"/>
                <p:nvPr/>
              </p:nvSpPr>
              <p:spPr>
                <a:xfrm>
                  <a:off x="5767376" y="3983230"/>
                  <a:ext cx="1319631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de-CH" sz="2700" b="1" dirty="0">
                    <a:solidFill>
                      <a:prstClr val="black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1">
                      <a:extLst>
                        <a:ext uri="{FF2B5EF4-FFF2-40B4-BE49-F238E27FC236}">
                          <a16:creationId xmlns:a16="http://schemas.microsoft.com/office/drawing/2014/main" id="{DCC9361A-9731-4B99-4A37-BFC057611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6126" y="4742777"/>
                      <a:ext cx="34746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CH" b="1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𝒕</m:t>
                            </m:r>
                          </m:oMath>
                        </m:oMathPara>
                      </a14:m>
                      <a:endParaRPr lang="de-CH" b="1" i="1" dirty="0">
                        <a:solidFill>
                          <a:prstClr val="black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21">
                      <a:extLst>
                        <a:ext uri="{FF2B5EF4-FFF2-40B4-BE49-F238E27FC236}">
                          <a16:creationId xmlns:a16="http://schemas.microsoft.com/office/drawing/2014/main" id="{E19595D1-C67F-78F4-871B-5457B19545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06126" y="4742777"/>
                      <a:ext cx="34746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2">
                      <a:extLst>
                        <a:ext uri="{FF2B5EF4-FFF2-40B4-BE49-F238E27FC236}">
                          <a16:creationId xmlns:a16="http://schemas.microsoft.com/office/drawing/2014/main" id="{48834E0F-E148-68DC-0FFD-24E70A48C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762" y="3714835"/>
                      <a:ext cx="34746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CH" b="1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𝑸</m:t>
                            </m:r>
                          </m:oMath>
                        </m:oMathPara>
                      </a14:m>
                      <a:endParaRPr lang="de-CH" b="1" i="1" dirty="0">
                        <a:solidFill>
                          <a:prstClr val="black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Rectangle 22">
                      <a:extLst>
                        <a:ext uri="{FF2B5EF4-FFF2-40B4-BE49-F238E27FC236}">
                          <a16:creationId xmlns:a16="http://schemas.microsoft.com/office/drawing/2014/main" id="{C3F11AC1-0537-0888-ACD9-30A3D494F7E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2762" y="3714835"/>
                      <a:ext cx="34746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id="{2AC55856-924E-5CD7-EC9B-577C3BD135C7}"/>
                    </a:ext>
                  </a:extLst>
                </p:cNvPr>
                <p:cNvSpPr/>
                <p:nvPr/>
              </p:nvSpPr>
              <p:spPr>
                <a:xfrm>
                  <a:off x="5464286" y="4055296"/>
                  <a:ext cx="2386013" cy="502302"/>
                </a:xfrm>
                <a:custGeom>
                  <a:avLst/>
                  <a:gdLst>
                    <a:gd name="connsiteX0" fmla="*/ 0 w 2386013"/>
                    <a:gd name="connsiteY0" fmla="*/ 223779 h 502302"/>
                    <a:gd name="connsiteX1" fmla="*/ 64294 w 2386013"/>
                    <a:gd name="connsiteY1" fmla="*/ 9466 h 502302"/>
                    <a:gd name="connsiteX2" fmla="*/ 157163 w 2386013"/>
                    <a:gd name="connsiteY2" fmla="*/ 130910 h 502302"/>
                    <a:gd name="connsiteX3" fmla="*/ 228600 w 2386013"/>
                    <a:gd name="connsiteY3" fmla="*/ 2323 h 502302"/>
                    <a:gd name="connsiteX4" fmla="*/ 350044 w 2386013"/>
                    <a:gd name="connsiteY4" fmla="*/ 266641 h 502302"/>
                    <a:gd name="connsiteX5" fmla="*/ 464344 w 2386013"/>
                    <a:gd name="connsiteY5" fmla="*/ 195204 h 502302"/>
                    <a:gd name="connsiteX6" fmla="*/ 592931 w 2386013"/>
                    <a:gd name="connsiteY6" fmla="*/ 359510 h 502302"/>
                    <a:gd name="connsiteX7" fmla="*/ 707231 w 2386013"/>
                    <a:gd name="connsiteY7" fmla="*/ 302360 h 502302"/>
                    <a:gd name="connsiteX8" fmla="*/ 907256 w 2386013"/>
                    <a:gd name="connsiteY8" fmla="*/ 473810 h 502302"/>
                    <a:gd name="connsiteX9" fmla="*/ 1121569 w 2386013"/>
                    <a:gd name="connsiteY9" fmla="*/ 423804 h 502302"/>
                    <a:gd name="connsiteX10" fmla="*/ 1428750 w 2386013"/>
                    <a:gd name="connsiteY10" fmla="*/ 495241 h 502302"/>
                    <a:gd name="connsiteX11" fmla="*/ 1814513 w 2386013"/>
                    <a:gd name="connsiteY11" fmla="*/ 473810 h 502302"/>
                    <a:gd name="connsiteX12" fmla="*/ 2093119 w 2386013"/>
                    <a:gd name="connsiteY12" fmla="*/ 266641 h 502302"/>
                    <a:gd name="connsiteX13" fmla="*/ 2250281 w 2386013"/>
                    <a:gd name="connsiteY13" fmla="*/ 245210 h 502302"/>
                    <a:gd name="connsiteX14" fmla="*/ 2386013 w 2386013"/>
                    <a:gd name="connsiteY14" fmla="*/ 88048 h 502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6013" h="502302">
                      <a:moveTo>
                        <a:pt x="0" y="223779"/>
                      </a:moveTo>
                      <a:cubicBezTo>
                        <a:pt x="19050" y="124361"/>
                        <a:pt x="38100" y="24944"/>
                        <a:pt x="64294" y="9466"/>
                      </a:cubicBezTo>
                      <a:cubicBezTo>
                        <a:pt x="90488" y="-6012"/>
                        <a:pt x="129779" y="132100"/>
                        <a:pt x="157163" y="130910"/>
                      </a:cubicBezTo>
                      <a:cubicBezTo>
                        <a:pt x="184547" y="129720"/>
                        <a:pt x="196453" y="-20299"/>
                        <a:pt x="228600" y="2323"/>
                      </a:cubicBezTo>
                      <a:cubicBezTo>
                        <a:pt x="260747" y="24945"/>
                        <a:pt x="310753" y="234494"/>
                        <a:pt x="350044" y="266641"/>
                      </a:cubicBezTo>
                      <a:cubicBezTo>
                        <a:pt x="389335" y="298788"/>
                        <a:pt x="423863" y="179726"/>
                        <a:pt x="464344" y="195204"/>
                      </a:cubicBezTo>
                      <a:cubicBezTo>
                        <a:pt x="504825" y="210682"/>
                        <a:pt x="552450" y="341651"/>
                        <a:pt x="592931" y="359510"/>
                      </a:cubicBezTo>
                      <a:cubicBezTo>
                        <a:pt x="633412" y="377369"/>
                        <a:pt x="654844" y="283310"/>
                        <a:pt x="707231" y="302360"/>
                      </a:cubicBezTo>
                      <a:cubicBezTo>
                        <a:pt x="759619" y="321410"/>
                        <a:pt x="838200" y="453569"/>
                        <a:pt x="907256" y="473810"/>
                      </a:cubicBezTo>
                      <a:cubicBezTo>
                        <a:pt x="976312" y="494051"/>
                        <a:pt x="1034653" y="420232"/>
                        <a:pt x="1121569" y="423804"/>
                      </a:cubicBezTo>
                      <a:cubicBezTo>
                        <a:pt x="1208485" y="427376"/>
                        <a:pt x="1313259" y="486907"/>
                        <a:pt x="1428750" y="495241"/>
                      </a:cubicBezTo>
                      <a:cubicBezTo>
                        <a:pt x="1544241" y="503575"/>
                        <a:pt x="1703785" y="511910"/>
                        <a:pt x="1814513" y="473810"/>
                      </a:cubicBezTo>
                      <a:cubicBezTo>
                        <a:pt x="1925241" y="435710"/>
                        <a:pt x="2020491" y="304741"/>
                        <a:pt x="2093119" y="266641"/>
                      </a:cubicBezTo>
                      <a:cubicBezTo>
                        <a:pt x="2165747" y="228541"/>
                        <a:pt x="2201465" y="274975"/>
                        <a:pt x="2250281" y="245210"/>
                      </a:cubicBezTo>
                      <a:cubicBezTo>
                        <a:pt x="2299097" y="215445"/>
                        <a:pt x="2342555" y="151746"/>
                        <a:pt x="2386013" y="88048"/>
                      </a:cubicBez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A478DE94-C26B-6B46-A2A5-DF84D9430BB4}"/>
                  </a:ext>
                </a:extLst>
              </p:cNvPr>
              <p:cNvSpPr/>
              <p:nvPr/>
            </p:nvSpPr>
            <p:spPr>
              <a:xfrm>
                <a:off x="4307859" y="3799528"/>
                <a:ext cx="177559" cy="16255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44F33906-1120-6714-68B6-F04A94DE212E}"/>
                  </a:ext>
                </a:extLst>
              </p:cNvPr>
              <p:cNvSpPr txBox="1"/>
              <p:nvPr/>
            </p:nvSpPr>
            <p:spPr>
              <a:xfrm>
                <a:off x="4192912" y="3575182"/>
                <a:ext cx="984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b="1" dirty="0" err="1"/>
                  <a:t>Floods</a:t>
                </a:r>
                <a:endParaRPr lang="de-CH" b="1" dirty="0"/>
              </a:p>
            </p:txBody>
          </p:sp>
        </p:grpSp>
      </p:grp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C02FE2BB-5E3F-BB94-F844-1AF4940C6E6F}"/>
              </a:ext>
            </a:extLst>
          </p:cNvPr>
          <p:cNvSpPr/>
          <p:nvPr/>
        </p:nvSpPr>
        <p:spPr>
          <a:xfrm>
            <a:off x="2627783" y="1419623"/>
            <a:ext cx="441311" cy="2448271"/>
          </a:xfrm>
          <a:prstGeom prst="rightBrace">
            <a:avLst>
              <a:gd name="adj1" fmla="val 59022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980C04E-D738-4D27-D42B-FAA55A0A0467}"/>
              </a:ext>
            </a:extLst>
          </p:cNvPr>
          <p:cNvSpPr/>
          <p:nvPr/>
        </p:nvSpPr>
        <p:spPr>
          <a:xfrm>
            <a:off x="3218706" y="2878268"/>
            <a:ext cx="5601766" cy="1348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de-CH" dirty="0">
                <a:solidFill>
                  <a:schemeClr val="tx1"/>
                </a:solidFill>
              </a:rPr>
              <a:t>Further </a:t>
            </a:r>
            <a:r>
              <a:rPr lang="de-CH" dirty="0" err="1">
                <a:solidFill>
                  <a:schemeClr val="tx1"/>
                </a:solidFill>
              </a:rPr>
              <a:t>research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needed</a:t>
            </a:r>
            <a:r>
              <a:rPr lang="de-CH" dirty="0">
                <a:solidFill>
                  <a:schemeClr val="tx1"/>
                </a:solidFill>
              </a:rPr>
              <a:t> on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interplay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between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two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effects</a:t>
            </a:r>
            <a:endParaRPr lang="de-CH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CH" dirty="0" err="1">
                <a:solidFill>
                  <a:schemeClr val="tx1"/>
                </a:solidFill>
              </a:rPr>
              <a:t>How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can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we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use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regulation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alleviate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negative </a:t>
            </a:r>
            <a:r>
              <a:rPr lang="de-CH" dirty="0" err="1">
                <a:solidFill>
                  <a:schemeClr val="tx1"/>
                </a:solidFill>
              </a:rPr>
              <a:t>effects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climate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change</a:t>
            </a:r>
            <a:r>
              <a:rPr lang="de-CH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8698301D-D6E1-156D-A51F-67E5928B1A13}"/>
              </a:ext>
            </a:extLst>
          </p:cNvPr>
          <p:cNvSpPr/>
          <p:nvPr/>
        </p:nvSpPr>
        <p:spPr>
          <a:xfrm>
            <a:off x="7092280" y="4748697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manuela.brunner@env.ethz.ch</a:t>
            </a:r>
          </a:p>
        </p:txBody>
      </p:sp>
    </p:spTree>
    <p:extLst>
      <p:ext uri="{BB962C8B-B14F-4D97-AF65-F5344CB8AC3E}">
        <p14:creationId xmlns:p14="http://schemas.microsoft.com/office/powerpoint/2010/main" val="17205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E994-9462-420A-8C2C-C4A895AB72C2}" type="slidenum">
              <a:rPr lang="en-US" smtClean="0"/>
              <a:t>2</a:t>
            </a:fld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323529" y="764515"/>
            <a:ext cx="4104456" cy="2095044"/>
            <a:chOff x="1979712" y="1285390"/>
            <a:chExt cx="5028059" cy="2566480"/>
          </a:xfrm>
        </p:grpSpPr>
        <p:sp>
          <p:nvSpPr>
            <p:cNvPr id="3" name="Rectangle 2"/>
            <p:cNvSpPr/>
            <p:nvPr/>
          </p:nvSpPr>
          <p:spPr>
            <a:xfrm>
              <a:off x="2068744" y="1285390"/>
              <a:ext cx="4939027" cy="2333522"/>
            </a:xfrm>
            <a:prstGeom prst="rect">
              <a:avLst/>
            </a:prstGeom>
            <a:solidFill>
              <a:srgbClr val="DDDDDD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979712" y="1424312"/>
              <a:ext cx="5005016" cy="2427558"/>
              <a:chOff x="3867319" y="3554310"/>
              <a:chExt cx="2880824" cy="139727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867319" y="3554310"/>
                <a:ext cx="2880824" cy="1397274"/>
                <a:chOff x="5172762" y="3714835"/>
                <a:chExt cx="2880824" cy="1397274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59290" y="4771647"/>
                  <a:ext cx="2526392" cy="0"/>
                </a:xfrm>
                <a:prstGeom prst="straightConnector1">
                  <a:avLst/>
                </a:prstGeom>
                <a:ln w="28575">
                  <a:tailEnd type="triangle"/>
                </a:ln>
                <a:effectLst/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5459290" y="3780677"/>
                  <a:ext cx="0" cy="990970"/>
                </a:xfrm>
                <a:prstGeom prst="straightConnector1">
                  <a:avLst/>
                </a:prstGeom>
                <a:ln w="28575">
                  <a:tailEnd type="triangle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5767376" y="3983230"/>
                  <a:ext cx="1319631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de-CH" sz="2700" b="1" dirty="0">
                    <a:solidFill>
                      <a:prstClr val="black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7706126" y="4742777"/>
                      <a:ext cx="34746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CH" b="1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𝒕</m:t>
                            </m:r>
                          </m:oMath>
                        </m:oMathPara>
                      </a14:m>
                      <a:endParaRPr lang="de-CH" b="1" i="1" dirty="0">
                        <a:solidFill>
                          <a:prstClr val="black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06126" y="4742777"/>
                      <a:ext cx="347460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172762" y="3714835"/>
                      <a:ext cx="34746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CH" b="1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𝑸</m:t>
                            </m:r>
                          </m:oMath>
                        </m:oMathPara>
                      </a14:m>
                      <a:endParaRPr lang="de-CH" b="1" i="1" dirty="0">
                        <a:solidFill>
                          <a:prstClr val="black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2762" y="3714835"/>
                      <a:ext cx="34746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Freeform 23"/>
                <p:cNvSpPr/>
                <p:nvPr/>
              </p:nvSpPr>
              <p:spPr>
                <a:xfrm>
                  <a:off x="5464286" y="4055296"/>
                  <a:ext cx="2386013" cy="502302"/>
                </a:xfrm>
                <a:custGeom>
                  <a:avLst/>
                  <a:gdLst>
                    <a:gd name="connsiteX0" fmla="*/ 0 w 2386013"/>
                    <a:gd name="connsiteY0" fmla="*/ 223779 h 502302"/>
                    <a:gd name="connsiteX1" fmla="*/ 64294 w 2386013"/>
                    <a:gd name="connsiteY1" fmla="*/ 9466 h 502302"/>
                    <a:gd name="connsiteX2" fmla="*/ 157163 w 2386013"/>
                    <a:gd name="connsiteY2" fmla="*/ 130910 h 502302"/>
                    <a:gd name="connsiteX3" fmla="*/ 228600 w 2386013"/>
                    <a:gd name="connsiteY3" fmla="*/ 2323 h 502302"/>
                    <a:gd name="connsiteX4" fmla="*/ 350044 w 2386013"/>
                    <a:gd name="connsiteY4" fmla="*/ 266641 h 502302"/>
                    <a:gd name="connsiteX5" fmla="*/ 464344 w 2386013"/>
                    <a:gd name="connsiteY5" fmla="*/ 195204 h 502302"/>
                    <a:gd name="connsiteX6" fmla="*/ 592931 w 2386013"/>
                    <a:gd name="connsiteY6" fmla="*/ 359510 h 502302"/>
                    <a:gd name="connsiteX7" fmla="*/ 707231 w 2386013"/>
                    <a:gd name="connsiteY7" fmla="*/ 302360 h 502302"/>
                    <a:gd name="connsiteX8" fmla="*/ 907256 w 2386013"/>
                    <a:gd name="connsiteY8" fmla="*/ 473810 h 502302"/>
                    <a:gd name="connsiteX9" fmla="*/ 1121569 w 2386013"/>
                    <a:gd name="connsiteY9" fmla="*/ 423804 h 502302"/>
                    <a:gd name="connsiteX10" fmla="*/ 1428750 w 2386013"/>
                    <a:gd name="connsiteY10" fmla="*/ 495241 h 502302"/>
                    <a:gd name="connsiteX11" fmla="*/ 1814513 w 2386013"/>
                    <a:gd name="connsiteY11" fmla="*/ 473810 h 502302"/>
                    <a:gd name="connsiteX12" fmla="*/ 2093119 w 2386013"/>
                    <a:gd name="connsiteY12" fmla="*/ 266641 h 502302"/>
                    <a:gd name="connsiteX13" fmla="*/ 2250281 w 2386013"/>
                    <a:gd name="connsiteY13" fmla="*/ 245210 h 502302"/>
                    <a:gd name="connsiteX14" fmla="*/ 2386013 w 2386013"/>
                    <a:gd name="connsiteY14" fmla="*/ 88048 h 502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6013" h="502302">
                      <a:moveTo>
                        <a:pt x="0" y="223779"/>
                      </a:moveTo>
                      <a:cubicBezTo>
                        <a:pt x="19050" y="124361"/>
                        <a:pt x="38100" y="24944"/>
                        <a:pt x="64294" y="9466"/>
                      </a:cubicBezTo>
                      <a:cubicBezTo>
                        <a:pt x="90488" y="-6012"/>
                        <a:pt x="129779" y="132100"/>
                        <a:pt x="157163" y="130910"/>
                      </a:cubicBezTo>
                      <a:cubicBezTo>
                        <a:pt x="184547" y="129720"/>
                        <a:pt x="196453" y="-20299"/>
                        <a:pt x="228600" y="2323"/>
                      </a:cubicBezTo>
                      <a:cubicBezTo>
                        <a:pt x="260747" y="24945"/>
                        <a:pt x="310753" y="234494"/>
                        <a:pt x="350044" y="266641"/>
                      </a:cubicBezTo>
                      <a:cubicBezTo>
                        <a:pt x="389335" y="298788"/>
                        <a:pt x="423863" y="179726"/>
                        <a:pt x="464344" y="195204"/>
                      </a:cubicBezTo>
                      <a:cubicBezTo>
                        <a:pt x="504825" y="210682"/>
                        <a:pt x="552450" y="341651"/>
                        <a:pt x="592931" y="359510"/>
                      </a:cubicBezTo>
                      <a:cubicBezTo>
                        <a:pt x="633412" y="377369"/>
                        <a:pt x="654844" y="283310"/>
                        <a:pt x="707231" y="302360"/>
                      </a:cubicBezTo>
                      <a:cubicBezTo>
                        <a:pt x="759619" y="321410"/>
                        <a:pt x="838200" y="453569"/>
                        <a:pt x="907256" y="473810"/>
                      </a:cubicBezTo>
                      <a:cubicBezTo>
                        <a:pt x="976312" y="494051"/>
                        <a:pt x="1034653" y="420232"/>
                        <a:pt x="1121569" y="423804"/>
                      </a:cubicBezTo>
                      <a:cubicBezTo>
                        <a:pt x="1208485" y="427376"/>
                        <a:pt x="1313259" y="486907"/>
                        <a:pt x="1428750" y="495241"/>
                      </a:cubicBezTo>
                      <a:cubicBezTo>
                        <a:pt x="1544241" y="503575"/>
                        <a:pt x="1703785" y="511910"/>
                        <a:pt x="1814513" y="473810"/>
                      </a:cubicBezTo>
                      <a:cubicBezTo>
                        <a:pt x="1925241" y="435710"/>
                        <a:pt x="2020491" y="304741"/>
                        <a:pt x="2093119" y="266641"/>
                      </a:cubicBezTo>
                      <a:cubicBezTo>
                        <a:pt x="2165747" y="228541"/>
                        <a:pt x="2201465" y="274975"/>
                        <a:pt x="2250281" y="245210"/>
                      </a:cubicBezTo>
                      <a:cubicBezTo>
                        <a:pt x="2299097" y="215445"/>
                        <a:pt x="2342555" y="151746"/>
                        <a:pt x="2386013" y="88048"/>
                      </a:cubicBez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4307859" y="3799528"/>
                <a:ext cx="177559" cy="16255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92912" y="3575182"/>
                <a:ext cx="984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b="1" dirty="0" err="1"/>
                  <a:t>Floods</a:t>
                </a:r>
                <a:endParaRPr lang="de-CH" b="1" dirty="0"/>
              </a:p>
            </p:txBody>
          </p:sp>
        </p:grp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908CAEAE-C652-AC2C-14DA-ABAB0A00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/>
          <a:lstStyle/>
          <a:p>
            <a:r>
              <a:rPr lang="en-US" dirty="0"/>
              <a:t>Human influences on floods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FD3986F-DE83-7C4B-3C95-DF7359811B94}"/>
              </a:ext>
            </a:extLst>
          </p:cNvPr>
          <p:cNvGrpSpPr/>
          <p:nvPr/>
        </p:nvGrpSpPr>
        <p:grpSpPr>
          <a:xfrm>
            <a:off x="3995936" y="258202"/>
            <a:ext cx="5569472" cy="2401507"/>
            <a:chOff x="3995936" y="258202"/>
            <a:chExt cx="5569472" cy="2401507"/>
          </a:xfrm>
        </p:grpSpPr>
        <p:pic>
          <p:nvPicPr>
            <p:cNvPr id="2" name="Picture 42">
              <a:extLst>
                <a:ext uri="{FF2B5EF4-FFF2-40B4-BE49-F238E27FC236}">
                  <a16:creationId xmlns:a16="http://schemas.microsoft.com/office/drawing/2014/main" id="{96F13747-93BD-F50C-3F72-BAF8ADB50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2" b="-1599"/>
            <a:stretch/>
          </p:blipFill>
          <p:spPr>
            <a:xfrm>
              <a:off x="4734827" y="322001"/>
              <a:ext cx="3120086" cy="2337708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A1F84B9-ED11-A40F-E96F-C5CBE1F2FE1D}"/>
                </a:ext>
              </a:extLst>
            </p:cNvPr>
            <p:cNvSpPr txBox="1"/>
            <p:nvPr/>
          </p:nvSpPr>
          <p:spPr>
            <a:xfrm>
              <a:off x="7837216" y="25820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Climate</a:t>
              </a: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E504C798-D4C5-1950-B254-5CEBEF8A16DB}"/>
                </a:ext>
              </a:extLst>
            </p:cNvPr>
            <p:cNvCxnSpPr/>
            <p:nvPr/>
          </p:nvCxnSpPr>
          <p:spPr>
            <a:xfrm flipH="1">
              <a:off x="3995936" y="555526"/>
              <a:ext cx="738891" cy="6138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0AD6100-06AB-3E54-3CD0-B50EE36551C2}"/>
              </a:ext>
            </a:extLst>
          </p:cNvPr>
          <p:cNvGrpSpPr/>
          <p:nvPr/>
        </p:nvGrpSpPr>
        <p:grpSpPr>
          <a:xfrm>
            <a:off x="3343123" y="2526387"/>
            <a:ext cx="6222285" cy="2493635"/>
            <a:chOff x="3343123" y="2526387"/>
            <a:chExt cx="6222285" cy="249363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A7C4CDC-CAD9-9AB0-B477-5D7CD5F70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7" t="14185" r="1292"/>
            <a:stretch/>
          </p:blipFill>
          <p:spPr>
            <a:xfrm>
              <a:off x="4734827" y="2704933"/>
              <a:ext cx="3120086" cy="2315089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CA0EB0-2D7F-1AA5-61C2-7C44F697A99A}"/>
                </a:ext>
              </a:extLst>
            </p:cNvPr>
            <p:cNvSpPr txBox="1"/>
            <p:nvPr/>
          </p:nvSpPr>
          <p:spPr>
            <a:xfrm>
              <a:off x="7837216" y="263446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Reservoirs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AF0E2F8-160D-604A-2FF7-058ADB1E0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3123" y="2526387"/>
              <a:ext cx="1390832" cy="14523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6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16"/>
    </mc:Choice>
    <mc:Fallback xmlns="">
      <p:transition spd="slow" advTm="6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>
            <a:extLst>
              <a:ext uri="{FF2B5EF4-FFF2-40B4-BE49-F238E27FC236}">
                <a16:creationId xmlns:a16="http://schemas.microsoft.com/office/drawing/2014/main" id="{ED5FE7C3-67A7-F0F6-640A-F03719EA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b="-1599"/>
          <a:stretch/>
        </p:blipFill>
        <p:spPr>
          <a:xfrm>
            <a:off x="1926" y="0"/>
            <a:ext cx="9142073" cy="6849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5CA3F2-04DA-7796-DB20-A18438C6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554"/>
            <a:ext cx="9180512" cy="74295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Climate </a:t>
            </a:r>
            <a:r>
              <a:rPr lang="de-CH" dirty="0" err="1"/>
              <a:t>influences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43FE8A-EE21-F876-37AC-437A1B06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3</a:t>
            </a:fld>
            <a:endParaRPr lang="de-CH"/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B5CF4D31-55CE-B582-C03A-2B67EDBC857A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9" y="764515"/>
            <a:ext cx="4104456" cy="2095044"/>
            <a:chOff x="1979712" y="1285390"/>
            <a:chExt cx="5028059" cy="2566480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C6A0F54C-42F0-CF51-687C-076782A6D730}"/>
                </a:ext>
              </a:extLst>
            </p:cNvPr>
            <p:cNvSpPr/>
            <p:nvPr/>
          </p:nvSpPr>
          <p:spPr>
            <a:xfrm>
              <a:off x="2068744" y="1285390"/>
              <a:ext cx="4939027" cy="2333522"/>
            </a:xfrm>
            <a:prstGeom prst="rect">
              <a:avLst/>
            </a:prstGeom>
            <a:solidFill>
              <a:srgbClr val="DDDDDD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13DC4264-C47E-724E-F418-C3676F88AE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9712" y="1424312"/>
              <a:ext cx="5005016" cy="2427558"/>
              <a:chOff x="3867319" y="3554310"/>
              <a:chExt cx="2880824" cy="1397274"/>
            </a:xfrm>
          </p:grpSpPr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B4AAFF5F-7DD3-87DE-5EF0-E4F6B9BC8B13}"/>
                  </a:ext>
                </a:extLst>
              </p:cNvPr>
              <p:cNvGrpSpPr/>
              <p:nvPr/>
            </p:nvGrpSpPr>
            <p:grpSpPr>
              <a:xfrm>
                <a:off x="3867319" y="3554310"/>
                <a:ext cx="2880824" cy="1397274"/>
                <a:chOff x="5172762" y="3714835"/>
                <a:chExt cx="2880824" cy="1397274"/>
              </a:xfrm>
            </p:grpSpPr>
            <p:cxnSp>
              <p:nvCxnSpPr>
                <p:cNvPr id="17" name="Straight Arrow Connector 18">
                  <a:extLst>
                    <a:ext uri="{FF2B5EF4-FFF2-40B4-BE49-F238E27FC236}">
                      <a16:creationId xmlns:a16="http://schemas.microsoft.com/office/drawing/2014/main" id="{00256059-45F2-2312-6D7A-3D8004D68FCD}"/>
                    </a:ext>
                  </a:extLst>
                </p:cNvPr>
                <p:cNvCxnSpPr/>
                <p:nvPr/>
              </p:nvCxnSpPr>
              <p:spPr>
                <a:xfrm>
                  <a:off x="5459290" y="4771647"/>
                  <a:ext cx="2526392" cy="0"/>
                </a:xfrm>
                <a:prstGeom prst="straightConnector1">
                  <a:avLst/>
                </a:prstGeom>
                <a:ln w="28575">
                  <a:tailEnd type="triangle"/>
                </a:ln>
                <a:effectLst/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9">
                  <a:extLst>
                    <a:ext uri="{FF2B5EF4-FFF2-40B4-BE49-F238E27FC236}">
                      <a16:creationId xmlns:a16="http://schemas.microsoft.com/office/drawing/2014/main" id="{1FD1BC9D-34DD-AA98-DF7B-31C64AA93604}"/>
                    </a:ext>
                  </a:extLst>
                </p:cNvPr>
                <p:cNvCxnSpPr/>
                <p:nvPr/>
              </p:nvCxnSpPr>
              <p:spPr>
                <a:xfrm flipV="1">
                  <a:off x="5459290" y="3780677"/>
                  <a:ext cx="0" cy="990970"/>
                </a:xfrm>
                <a:prstGeom prst="straightConnector1">
                  <a:avLst/>
                </a:prstGeom>
                <a:ln w="28575">
                  <a:tailEnd type="triangle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20">
                  <a:extLst>
                    <a:ext uri="{FF2B5EF4-FFF2-40B4-BE49-F238E27FC236}">
                      <a16:creationId xmlns:a16="http://schemas.microsoft.com/office/drawing/2014/main" id="{A732DA78-2DC5-7499-6CC0-EBD47768C21C}"/>
                    </a:ext>
                  </a:extLst>
                </p:cNvPr>
                <p:cNvSpPr txBox="1"/>
                <p:nvPr/>
              </p:nvSpPr>
              <p:spPr>
                <a:xfrm>
                  <a:off x="5767376" y="3983230"/>
                  <a:ext cx="1319631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de-CH" sz="2700" b="1" dirty="0">
                    <a:solidFill>
                      <a:prstClr val="black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21">
                      <a:extLst>
                        <a:ext uri="{FF2B5EF4-FFF2-40B4-BE49-F238E27FC236}">
                          <a16:creationId xmlns:a16="http://schemas.microsoft.com/office/drawing/2014/main" id="{E19595D1-C67F-78F4-871B-5457B1954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6126" y="4742777"/>
                      <a:ext cx="34746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CH" b="1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𝒕</m:t>
                            </m:r>
                          </m:oMath>
                        </m:oMathPara>
                      </a14:m>
                      <a:endParaRPr lang="de-CH" b="1" i="1" dirty="0">
                        <a:solidFill>
                          <a:prstClr val="black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21">
                      <a:extLst>
                        <a:ext uri="{FF2B5EF4-FFF2-40B4-BE49-F238E27FC236}">
                          <a16:creationId xmlns:a16="http://schemas.microsoft.com/office/drawing/2014/main" id="{E19595D1-C67F-78F4-871B-5457B19545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06126" y="4742777"/>
                      <a:ext cx="347460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2">
                      <a:extLst>
                        <a:ext uri="{FF2B5EF4-FFF2-40B4-BE49-F238E27FC236}">
                          <a16:creationId xmlns:a16="http://schemas.microsoft.com/office/drawing/2014/main" id="{C3F11AC1-0537-0888-ACD9-30A3D494F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762" y="3714835"/>
                      <a:ext cx="34746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CH" b="1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𝑸</m:t>
                            </m:r>
                          </m:oMath>
                        </m:oMathPara>
                      </a14:m>
                      <a:endParaRPr lang="de-CH" b="1" i="1" dirty="0">
                        <a:solidFill>
                          <a:prstClr val="black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Rectangle 22">
                      <a:extLst>
                        <a:ext uri="{FF2B5EF4-FFF2-40B4-BE49-F238E27FC236}">
                          <a16:creationId xmlns:a16="http://schemas.microsoft.com/office/drawing/2014/main" id="{C3F11AC1-0537-0888-ACD9-30A3D494F7E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2762" y="3714835"/>
                      <a:ext cx="34746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Freeform 23">
                  <a:extLst>
                    <a:ext uri="{FF2B5EF4-FFF2-40B4-BE49-F238E27FC236}">
                      <a16:creationId xmlns:a16="http://schemas.microsoft.com/office/drawing/2014/main" id="{232A7001-3C2F-D232-04B3-B9EA9F2C0932}"/>
                    </a:ext>
                  </a:extLst>
                </p:cNvPr>
                <p:cNvSpPr/>
                <p:nvPr/>
              </p:nvSpPr>
              <p:spPr>
                <a:xfrm>
                  <a:off x="5464286" y="4055296"/>
                  <a:ext cx="2386013" cy="502302"/>
                </a:xfrm>
                <a:custGeom>
                  <a:avLst/>
                  <a:gdLst>
                    <a:gd name="connsiteX0" fmla="*/ 0 w 2386013"/>
                    <a:gd name="connsiteY0" fmla="*/ 223779 h 502302"/>
                    <a:gd name="connsiteX1" fmla="*/ 64294 w 2386013"/>
                    <a:gd name="connsiteY1" fmla="*/ 9466 h 502302"/>
                    <a:gd name="connsiteX2" fmla="*/ 157163 w 2386013"/>
                    <a:gd name="connsiteY2" fmla="*/ 130910 h 502302"/>
                    <a:gd name="connsiteX3" fmla="*/ 228600 w 2386013"/>
                    <a:gd name="connsiteY3" fmla="*/ 2323 h 502302"/>
                    <a:gd name="connsiteX4" fmla="*/ 350044 w 2386013"/>
                    <a:gd name="connsiteY4" fmla="*/ 266641 h 502302"/>
                    <a:gd name="connsiteX5" fmla="*/ 464344 w 2386013"/>
                    <a:gd name="connsiteY5" fmla="*/ 195204 h 502302"/>
                    <a:gd name="connsiteX6" fmla="*/ 592931 w 2386013"/>
                    <a:gd name="connsiteY6" fmla="*/ 359510 h 502302"/>
                    <a:gd name="connsiteX7" fmla="*/ 707231 w 2386013"/>
                    <a:gd name="connsiteY7" fmla="*/ 302360 h 502302"/>
                    <a:gd name="connsiteX8" fmla="*/ 907256 w 2386013"/>
                    <a:gd name="connsiteY8" fmla="*/ 473810 h 502302"/>
                    <a:gd name="connsiteX9" fmla="*/ 1121569 w 2386013"/>
                    <a:gd name="connsiteY9" fmla="*/ 423804 h 502302"/>
                    <a:gd name="connsiteX10" fmla="*/ 1428750 w 2386013"/>
                    <a:gd name="connsiteY10" fmla="*/ 495241 h 502302"/>
                    <a:gd name="connsiteX11" fmla="*/ 1814513 w 2386013"/>
                    <a:gd name="connsiteY11" fmla="*/ 473810 h 502302"/>
                    <a:gd name="connsiteX12" fmla="*/ 2093119 w 2386013"/>
                    <a:gd name="connsiteY12" fmla="*/ 266641 h 502302"/>
                    <a:gd name="connsiteX13" fmla="*/ 2250281 w 2386013"/>
                    <a:gd name="connsiteY13" fmla="*/ 245210 h 502302"/>
                    <a:gd name="connsiteX14" fmla="*/ 2386013 w 2386013"/>
                    <a:gd name="connsiteY14" fmla="*/ 88048 h 502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6013" h="502302">
                      <a:moveTo>
                        <a:pt x="0" y="223779"/>
                      </a:moveTo>
                      <a:cubicBezTo>
                        <a:pt x="19050" y="124361"/>
                        <a:pt x="38100" y="24944"/>
                        <a:pt x="64294" y="9466"/>
                      </a:cubicBezTo>
                      <a:cubicBezTo>
                        <a:pt x="90488" y="-6012"/>
                        <a:pt x="129779" y="132100"/>
                        <a:pt x="157163" y="130910"/>
                      </a:cubicBezTo>
                      <a:cubicBezTo>
                        <a:pt x="184547" y="129720"/>
                        <a:pt x="196453" y="-20299"/>
                        <a:pt x="228600" y="2323"/>
                      </a:cubicBezTo>
                      <a:cubicBezTo>
                        <a:pt x="260747" y="24945"/>
                        <a:pt x="310753" y="234494"/>
                        <a:pt x="350044" y="266641"/>
                      </a:cubicBezTo>
                      <a:cubicBezTo>
                        <a:pt x="389335" y="298788"/>
                        <a:pt x="423863" y="179726"/>
                        <a:pt x="464344" y="195204"/>
                      </a:cubicBezTo>
                      <a:cubicBezTo>
                        <a:pt x="504825" y="210682"/>
                        <a:pt x="552450" y="341651"/>
                        <a:pt x="592931" y="359510"/>
                      </a:cubicBezTo>
                      <a:cubicBezTo>
                        <a:pt x="633412" y="377369"/>
                        <a:pt x="654844" y="283310"/>
                        <a:pt x="707231" y="302360"/>
                      </a:cubicBezTo>
                      <a:cubicBezTo>
                        <a:pt x="759619" y="321410"/>
                        <a:pt x="838200" y="453569"/>
                        <a:pt x="907256" y="473810"/>
                      </a:cubicBezTo>
                      <a:cubicBezTo>
                        <a:pt x="976312" y="494051"/>
                        <a:pt x="1034653" y="420232"/>
                        <a:pt x="1121569" y="423804"/>
                      </a:cubicBezTo>
                      <a:cubicBezTo>
                        <a:pt x="1208485" y="427376"/>
                        <a:pt x="1313259" y="486907"/>
                        <a:pt x="1428750" y="495241"/>
                      </a:cubicBezTo>
                      <a:cubicBezTo>
                        <a:pt x="1544241" y="503575"/>
                        <a:pt x="1703785" y="511910"/>
                        <a:pt x="1814513" y="473810"/>
                      </a:cubicBezTo>
                      <a:cubicBezTo>
                        <a:pt x="1925241" y="435710"/>
                        <a:pt x="2020491" y="304741"/>
                        <a:pt x="2093119" y="266641"/>
                      </a:cubicBezTo>
                      <a:cubicBezTo>
                        <a:pt x="2165747" y="228541"/>
                        <a:pt x="2201465" y="274975"/>
                        <a:pt x="2250281" y="245210"/>
                      </a:cubicBezTo>
                      <a:cubicBezTo>
                        <a:pt x="2299097" y="215445"/>
                        <a:pt x="2342555" y="151746"/>
                        <a:pt x="2386013" y="88048"/>
                      </a:cubicBez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5AA71901-C986-93BA-61B0-AEEADDFF666F}"/>
                  </a:ext>
                </a:extLst>
              </p:cNvPr>
              <p:cNvSpPr/>
              <p:nvPr/>
            </p:nvSpPr>
            <p:spPr>
              <a:xfrm>
                <a:off x="4307859" y="3799528"/>
                <a:ext cx="177559" cy="16255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3E31DB71-2897-DB2C-255E-3978C81128EC}"/>
                  </a:ext>
                </a:extLst>
              </p:cNvPr>
              <p:cNvSpPr txBox="1"/>
              <p:nvPr/>
            </p:nvSpPr>
            <p:spPr>
              <a:xfrm>
                <a:off x="4192912" y="3575182"/>
                <a:ext cx="984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b="1" dirty="0" err="1"/>
                  <a:t>Floods</a:t>
                </a:r>
                <a:endParaRPr lang="de-CH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84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3E4E-7E4F-4C40-AF5F-CB2316FE602B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9607" r="27539"/>
          <a:stretch/>
        </p:blipFill>
        <p:spPr>
          <a:xfrm>
            <a:off x="44304" y="793942"/>
            <a:ext cx="7744523" cy="39709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1057"/>
          <a:stretch/>
        </p:blipFill>
        <p:spPr>
          <a:xfrm>
            <a:off x="44304" y="2737642"/>
            <a:ext cx="7883685" cy="20781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44398" y="510086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Precipitation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78098" y="510086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Snowmelt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57802" y="510086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Soil moisture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80378" y="510086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Peak discharge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02954" y="510086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Flood volume</a:t>
            </a:r>
          </a:p>
        </p:txBody>
      </p:sp>
      <p:sp>
        <p:nvSpPr>
          <p:cNvPr id="13" name="Rechteck 12"/>
          <p:cNvSpPr/>
          <p:nvPr/>
        </p:nvSpPr>
        <p:spPr>
          <a:xfrm>
            <a:off x="8066727" y="994933"/>
            <a:ext cx="742943" cy="345189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RCP 2.6</a:t>
            </a:r>
          </a:p>
        </p:txBody>
      </p:sp>
      <p:sp>
        <p:nvSpPr>
          <p:cNvPr id="14" name="Rechteck 13"/>
          <p:cNvSpPr/>
          <p:nvPr/>
        </p:nvSpPr>
        <p:spPr>
          <a:xfrm>
            <a:off x="8066727" y="1450244"/>
            <a:ext cx="742943" cy="345189"/>
          </a:xfrm>
          <a:prstGeom prst="rect">
            <a:avLst/>
          </a:prstGeom>
          <a:solidFill>
            <a:srgbClr val="3DC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RCP 4.5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017423" y="515181"/>
            <a:ext cx="139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Emission scenarios</a:t>
            </a:r>
          </a:p>
        </p:txBody>
      </p:sp>
      <p:sp>
        <p:nvSpPr>
          <p:cNvPr id="16" name="Rechteck 15"/>
          <p:cNvSpPr/>
          <p:nvPr/>
        </p:nvSpPr>
        <p:spPr>
          <a:xfrm>
            <a:off x="8066727" y="1905554"/>
            <a:ext cx="742943" cy="345189"/>
          </a:xfrm>
          <a:prstGeom prst="rect">
            <a:avLst/>
          </a:prstGeom>
          <a:solidFill>
            <a:srgbClr val="B9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RCP 8.5</a:t>
            </a:r>
          </a:p>
        </p:txBody>
      </p:sp>
      <p:sp>
        <p:nvSpPr>
          <p:cNvPr id="17" name="Rechteck 16"/>
          <p:cNvSpPr/>
          <p:nvPr/>
        </p:nvSpPr>
        <p:spPr>
          <a:xfrm>
            <a:off x="8066727" y="2783913"/>
            <a:ext cx="918524" cy="462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Non-significant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017422" y="2508268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Trends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34458" y="24949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8066727" y="3351603"/>
            <a:ext cx="918524" cy="345189"/>
          </a:xfrm>
          <a:prstGeom prst="rect">
            <a:avLst/>
          </a:prstGeom>
          <a:solidFill>
            <a:srgbClr val="E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21" name="Rechteck 20"/>
          <p:cNvSpPr/>
          <p:nvPr/>
        </p:nvSpPr>
        <p:spPr>
          <a:xfrm>
            <a:off x="8066727" y="3806068"/>
            <a:ext cx="918524" cy="345189"/>
          </a:xfrm>
          <a:prstGeom prst="rect">
            <a:avLst/>
          </a:prstGeom>
          <a:solidFill>
            <a:srgbClr val="006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Positive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34458" y="4440045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4984988" y="486171"/>
            <a:ext cx="3028950" cy="447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hteck 23"/>
          <p:cNvSpPr/>
          <p:nvPr/>
        </p:nvSpPr>
        <p:spPr>
          <a:xfrm>
            <a:off x="2114551" y="571501"/>
            <a:ext cx="5888450" cy="449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1"/>
          <p:cNvSpPr/>
          <p:nvPr/>
        </p:nvSpPr>
        <p:spPr>
          <a:xfrm>
            <a:off x="88901" y="4876007"/>
            <a:ext cx="7807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050" dirty="0">
                <a:solidFill>
                  <a:prstClr val="black"/>
                </a:solidFill>
                <a:latin typeface="Calibri"/>
              </a:rPr>
              <a:t>Brunner et al. 2019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. Water Resources Research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68D372-880A-5CD2-E877-771965F1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/>
          <a:lstStyle/>
          <a:p>
            <a:r>
              <a:rPr lang="en-US" dirty="0"/>
              <a:t>Simulated changes in flood generation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23373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3E4E-7E4F-4C40-AF5F-CB2316FE602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21"/>
          <p:cNvSpPr/>
          <p:nvPr/>
        </p:nvSpPr>
        <p:spPr>
          <a:xfrm>
            <a:off x="88901" y="4876007"/>
            <a:ext cx="7807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050" dirty="0">
                <a:solidFill>
                  <a:prstClr val="black"/>
                </a:solidFill>
                <a:latin typeface="Calibri"/>
              </a:rPr>
              <a:t>Brunner et al. 2019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. Water Resources Research</a:t>
            </a:r>
          </a:p>
        </p:txBody>
      </p:sp>
      <p:sp>
        <p:nvSpPr>
          <p:cNvPr id="7" name="Rechteck 6"/>
          <p:cNvSpPr/>
          <p:nvPr/>
        </p:nvSpPr>
        <p:spPr>
          <a:xfrm>
            <a:off x="8000052" y="745670"/>
            <a:ext cx="918524" cy="462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Non-significant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50747" y="470026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Trends</a:t>
            </a:r>
          </a:p>
        </p:txBody>
      </p:sp>
      <p:sp>
        <p:nvSpPr>
          <p:cNvPr id="9" name="Rechteck 8"/>
          <p:cNvSpPr/>
          <p:nvPr/>
        </p:nvSpPr>
        <p:spPr>
          <a:xfrm>
            <a:off x="8000052" y="1313360"/>
            <a:ext cx="918524" cy="345189"/>
          </a:xfrm>
          <a:prstGeom prst="rect">
            <a:avLst/>
          </a:prstGeom>
          <a:solidFill>
            <a:srgbClr val="E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10" name="Rechteck 9"/>
          <p:cNvSpPr/>
          <p:nvPr/>
        </p:nvSpPr>
        <p:spPr>
          <a:xfrm>
            <a:off x="8000052" y="1767825"/>
            <a:ext cx="918524" cy="345189"/>
          </a:xfrm>
          <a:prstGeom prst="rect">
            <a:avLst/>
          </a:prstGeom>
          <a:solidFill>
            <a:srgbClr val="006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Positive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1" y="439315"/>
            <a:ext cx="4902200" cy="16736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b="3093"/>
          <a:stretch/>
        </p:blipFill>
        <p:spPr>
          <a:xfrm>
            <a:off x="374651" y="2197133"/>
            <a:ext cx="3938734" cy="26090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681" y="2190626"/>
            <a:ext cx="3977302" cy="258358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4651" y="2212522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Precipitation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99107" y="2212522"/>
            <a:ext cx="1397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Peak discharge</a:t>
            </a:r>
          </a:p>
        </p:txBody>
      </p:sp>
      <p:sp>
        <p:nvSpPr>
          <p:cNvPr id="16" name="TextBox 50"/>
          <p:cNvSpPr txBox="1"/>
          <p:nvPr/>
        </p:nvSpPr>
        <p:spPr>
          <a:xfrm>
            <a:off x="5211367" y="514417"/>
            <a:ext cx="256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</a:rPr>
              <a:t>When do </a:t>
            </a:r>
            <a:r>
              <a:rPr lang="en-US" sz="1500" b="1" dirty="0">
                <a:solidFill>
                  <a:srgbClr val="0069B0"/>
                </a:solidFill>
              </a:rPr>
              <a:t>increases</a:t>
            </a:r>
            <a:r>
              <a:rPr lang="en-US" sz="1500" b="1" dirty="0">
                <a:solidFill>
                  <a:prstClr val="black"/>
                </a:solidFill>
              </a:rPr>
              <a:t> in extreme precipitation translate to </a:t>
            </a:r>
            <a:r>
              <a:rPr lang="en-US" sz="1500" b="1" dirty="0">
                <a:solidFill>
                  <a:srgbClr val="0069B0"/>
                </a:solidFill>
              </a:rPr>
              <a:t>increases</a:t>
            </a:r>
            <a:r>
              <a:rPr lang="en-US" sz="1500" b="1" dirty="0">
                <a:solidFill>
                  <a:prstClr val="black"/>
                </a:solidFill>
              </a:rPr>
              <a:t> in flooding?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D4B1B-CA83-1361-0A69-1CC2B60E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/>
          <a:lstStyle/>
          <a:p>
            <a:r>
              <a:rPr lang="en-US" dirty="0"/>
              <a:t>Simulated changes in flood magnitudes</a:t>
            </a:r>
          </a:p>
        </p:txBody>
      </p:sp>
    </p:spTree>
    <p:extLst>
      <p:ext uri="{BB962C8B-B14F-4D97-AF65-F5344CB8AC3E}">
        <p14:creationId xmlns:p14="http://schemas.microsoft.com/office/powerpoint/2010/main" val="36544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6</a:t>
            </a:fld>
            <a:endParaRPr lang="de-CH"/>
          </a:p>
        </p:txBody>
      </p:sp>
      <p:grpSp>
        <p:nvGrpSpPr>
          <p:cNvPr id="45" name="Group 44"/>
          <p:cNvGrpSpPr/>
          <p:nvPr/>
        </p:nvGrpSpPr>
        <p:grpSpPr>
          <a:xfrm>
            <a:off x="131545" y="1612331"/>
            <a:ext cx="1640384" cy="1060796"/>
            <a:chOff x="478872" y="2001627"/>
            <a:chExt cx="1640384" cy="1060796"/>
          </a:xfrm>
        </p:grpSpPr>
        <p:grpSp>
          <p:nvGrpSpPr>
            <p:cNvPr id="17" name="Group 16"/>
            <p:cNvGrpSpPr/>
            <p:nvPr/>
          </p:nvGrpSpPr>
          <p:grpSpPr>
            <a:xfrm>
              <a:off x="486905" y="2001627"/>
              <a:ext cx="1632351" cy="1060796"/>
              <a:chOff x="3635896" y="1995313"/>
              <a:chExt cx="1800200" cy="106079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635896" y="3056109"/>
                <a:ext cx="1800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635896" y="1995313"/>
                <a:ext cx="0" cy="10607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478872" y="2414861"/>
              <a:ext cx="706244" cy="200838"/>
            </a:xfrm>
            <a:custGeom>
              <a:avLst/>
              <a:gdLst>
                <a:gd name="connsiteX0" fmla="*/ 0 w 706244"/>
                <a:gd name="connsiteY0" fmla="*/ 200838 h 200838"/>
                <a:gd name="connsiteX1" fmla="*/ 252761 w 706244"/>
                <a:gd name="connsiteY1" fmla="*/ 116 h 200838"/>
                <a:gd name="connsiteX2" fmla="*/ 505522 w 706244"/>
                <a:gd name="connsiteY2" fmla="*/ 171102 h 200838"/>
                <a:gd name="connsiteX3" fmla="*/ 706244 w 706244"/>
                <a:gd name="connsiteY3" fmla="*/ 126497 h 2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244" h="200838">
                  <a:moveTo>
                    <a:pt x="0" y="200838"/>
                  </a:moveTo>
                  <a:cubicBezTo>
                    <a:pt x="84253" y="102955"/>
                    <a:pt x="168507" y="5072"/>
                    <a:pt x="252761" y="116"/>
                  </a:cubicBezTo>
                  <a:cubicBezTo>
                    <a:pt x="337015" y="-4840"/>
                    <a:pt x="429942" y="150038"/>
                    <a:pt x="505522" y="171102"/>
                  </a:cubicBezTo>
                  <a:cubicBezTo>
                    <a:pt x="581103" y="192165"/>
                    <a:pt x="643673" y="159331"/>
                    <a:pt x="706244" y="1264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86417" y="2074008"/>
              <a:ext cx="884664" cy="470152"/>
            </a:xfrm>
            <a:custGeom>
              <a:avLst/>
              <a:gdLst>
                <a:gd name="connsiteX0" fmla="*/ 0 w 884664"/>
                <a:gd name="connsiteY0" fmla="*/ 470152 h 470152"/>
                <a:gd name="connsiteX1" fmla="*/ 512957 w 884664"/>
                <a:gd name="connsiteY1" fmla="*/ 61274 h 470152"/>
                <a:gd name="connsiteX2" fmla="*/ 884664 w 884664"/>
                <a:gd name="connsiteY2" fmla="*/ 9235 h 4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4664" h="470152">
                  <a:moveTo>
                    <a:pt x="0" y="470152"/>
                  </a:moveTo>
                  <a:cubicBezTo>
                    <a:pt x="182756" y="304123"/>
                    <a:pt x="365513" y="138094"/>
                    <a:pt x="512957" y="61274"/>
                  </a:cubicBezTo>
                  <a:cubicBezTo>
                    <a:pt x="660401" y="-15546"/>
                    <a:pt x="772532" y="-3156"/>
                    <a:pt x="884664" y="923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98151" y="2001627"/>
              <a:ext cx="8834" cy="1060796"/>
            </a:xfrm>
            <a:prstGeom prst="line">
              <a:avLst/>
            </a:prstGeom>
            <a:ln w="19050">
              <a:solidFill>
                <a:srgbClr val="2B2B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214321" y="2217651"/>
              <a:ext cx="862361" cy="295203"/>
            </a:xfrm>
            <a:custGeom>
              <a:avLst/>
              <a:gdLst>
                <a:gd name="connsiteX0" fmla="*/ 0 w 862361"/>
                <a:gd name="connsiteY0" fmla="*/ 295203 h 295203"/>
                <a:gd name="connsiteX1" fmla="*/ 371707 w 862361"/>
                <a:gd name="connsiteY1" fmla="*/ 183691 h 295203"/>
                <a:gd name="connsiteX2" fmla="*/ 683941 w 862361"/>
                <a:gd name="connsiteY2" fmla="*/ 5272 h 295203"/>
                <a:gd name="connsiteX3" fmla="*/ 862361 w 862361"/>
                <a:gd name="connsiteY3" fmla="*/ 64745 h 29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361" h="295203">
                  <a:moveTo>
                    <a:pt x="0" y="295203"/>
                  </a:moveTo>
                  <a:cubicBezTo>
                    <a:pt x="128858" y="263608"/>
                    <a:pt x="257717" y="232013"/>
                    <a:pt x="371707" y="183691"/>
                  </a:cubicBezTo>
                  <a:cubicBezTo>
                    <a:pt x="485697" y="135369"/>
                    <a:pt x="602165" y="25096"/>
                    <a:pt x="683941" y="5272"/>
                  </a:cubicBezTo>
                  <a:cubicBezTo>
                    <a:pt x="765717" y="-14552"/>
                    <a:pt x="814039" y="25096"/>
                    <a:pt x="862361" y="6474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14853" y="2444982"/>
              <a:ext cx="862361" cy="106135"/>
            </a:xfrm>
            <a:custGeom>
              <a:avLst/>
              <a:gdLst>
                <a:gd name="connsiteX0" fmla="*/ 0 w 862361"/>
                <a:gd name="connsiteY0" fmla="*/ 66639 h 106135"/>
                <a:gd name="connsiteX1" fmla="*/ 215590 w 862361"/>
                <a:gd name="connsiteY1" fmla="*/ 103810 h 106135"/>
                <a:gd name="connsiteX2" fmla="*/ 572429 w 862361"/>
                <a:gd name="connsiteY2" fmla="*/ 7166 h 106135"/>
                <a:gd name="connsiteX3" fmla="*/ 862361 w 862361"/>
                <a:gd name="connsiteY3" fmla="*/ 14600 h 1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361" h="106135">
                  <a:moveTo>
                    <a:pt x="0" y="66639"/>
                  </a:moveTo>
                  <a:cubicBezTo>
                    <a:pt x="60092" y="90180"/>
                    <a:pt x="120185" y="113722"/>
                    <a:pt x="215590" y="103810"/>
                  </a:cubicBezTo>
                  <a:cubicBezTo>
                    <a:pt x="310995" y="93898"/>
                    <a:pt x="464634" y="22034"/>
                    <a:pt x="572429" y="7166"/>
                  </a:cubicBezTo>
                  <a:cubicBezTo>
                    <a:pt x="680224" y="-7702"/>
                    <a:pt x="771292" y="3449"/>
                    <a:pt x="862361" y="14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214853" y="2504187"/>
              <a:ext cx="840058" cy="230699"/>
            </a:xfrm>
            <a:custGeom>
              <a:avLst/>
              <a:gdLst>
                <a:gd name="connsiteX0" fmla="*/ 0 w 840058"/>
                <a:gd name="connsiteY0" fmla="*/ 0 h 230699"/>
                <a:gd name="connsiteX1" fmla="*/ 170985 w 840058"/>
                <a:gd name="connsiteY1" fmla="*/ 223025 h 230699"/>
                <a:gd name="connsiteX2" fmla="*/ 676507 w 840058"/>
                <a:gd name="connsiteY2" fmla="*/ 178420 h 230699"/>
                <a:gd name="connsiteX3" fmla="*/ 840058 w 840058"/>
                <a:gd name="connsiteY3" fmla="*/ 170986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058" h="230699">
                  <a:moveTo>
                    <a:pt x="0" y="0"/>
                  </a:moveTo>
                  <a:cubicBezTo>
                    <a:pt x="29117" y="96644"/>
                    <a:pt x="58234" y="193288"/>
                    <a:pt x="170985" y="223025"/>
                  </a:cubicBezTo>
                  <a:cubicBezTo>
                    <a:pt x="283736" y="252762"/>
                    <a:pt x="564995" y="187093"/>
                    <a:pt x="676507" y="178420"/>
                  </a:cubicBezTo>
                  <a:cubicBezTo>
                    <a:pt x="788019" y="169747"/>
                    <a:pt x="814038" y="170366"/>
                    <a:pt x="840058" y="1709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07419" y="2444714"/>
              <a:ext cx="810322" cy="231424"/>
            </a:xfrm>
            <a:custGeom>
              <a:avLst/>
              <a:gdLst>
                <a:gd name="connsiteX0" fmla="*/ 0 w 810322"/>
                <a:gd name="connsiteY0" fmla="*/ 66907 h 231424"/>
                <a:gd name="connsiteX1" fmla="*/ 319668 w 810322"/>
                <a:gd name="connsiteY1" fmla="*/ 230459 h 231424"/>
                <a:gd name="connsiteX2" fmla="*/ 810322 w 810322"/>
                <a:gd name="connsiteY2" fmla="*/ 0 h 23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322" h="231424">
                  <a:moveTo>
                    <a:pt x="0" y="66907"/>
                  </a:moveTo>
                  <a:cubicBezTo>
                    <a:pt x="92307" y="154258"/>
                    <a:pt x="184614" y="241610"/>
                    <a:pt x="319668" y="230459"/>
                  </a:cubicBezTo>
                  <a:cubicBezTo>
                    <a:pt x="454722" y="219308"/>
                    <a:pt x="632522" y="109654"/>
                    <a:pt x="81032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222287" y="2120088"/>
              <a:ext cx="840059" cy="398967"/>
            </a:xfrm>
            <a:custGeom>
              <a:avLst/>
              <a:gdLst>
                <a:gd name="connsiteX0" fmla="*/ 0 w 840059"/>
                <a:gd name="connsiteY0" fmla="*/ 398967 h 398967"/>
                <a:gd name="connsiteX1" fmla="*/ 237893 w 840059"/>
                <a:gd name="connsiteY1" fmla="*/ 4958 h 398967"/>
                <a:gd name="connsiteX2" fmla="*/ 840059 w 840059"/>
                <a:gd name="connsiteY2" fmla="*/ 213114 h 3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059" h="398967">
                  <a:moveTo>
                    <a:pt x="0" y="398967"/>
                  </a:moveTo>
                  <a:cubicBezTo>
                    <a:pt x="48941" y="217450"/>
                    <a:pt x="97883" y="35933"/>
                    <a:pt x="237893" y="4958"/>
                  </a:cubicBezTo>
                  <a:cubicBezTo>
                    <a:pt x="377903" y="-26018"/>
                    <a:pt x="608981" y="93548"/>
                    <a:pt x="840059" y="2131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22287" y="2271497"/>
              <a:ext cx="825190" cy="262427"/>
            </a:xfrm>
            <a:custGeom>
              <a:avLst/>
              <a:gdLst>
                <a:gd name="connsiteX0" fmla="*/ 0 w 825190"/>
                <a:gd name="connsiteY0" fmla="*/ 262427 h 262427"/>
                <a:gd name="connsiteX1" fmla="*/ 423746 w 825190"/>
                <a:gd name="connsiteY1" fmla="*/ 2232 h 262427"/>
                <a:gd name="connsiteX2" fmla="*/ 825190 w 825190"/>
                <a:gd name="connsiteY2" fmla="*/ 158349 h 26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190" h="262427">
                  <a:moveTo>
                    <a:pt x="0" y="262427"/>
                  </a:moveTo>
                  <a:cubicBezTo>
                    <a:pt x="143107" y="141002"/>
                    <a:pt x="286214" y="19578"/>
                    <a:pt x="423746" y="2232"/>
                  </a:cubicBezTo>
                  <a:cubicBezTo>
                    <a:pt x="561278" y="-15114"/>
                    <a:pt x="693234" y="71617"/>
                    <a:pt x="825190" y="1583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195" y="1219764"/>
            <a:ext cx="169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Initial conditions</a:t>
            </a:r>
            <a:endParaRPr lang="de-CH" sz="1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087724" y="1910072"/>
            <a:ext cx="1620180" cy="1435683"/>
            <a:chOff x="3779912" y="1779662"/>
            <a:chExt cx="1620180" cy="14356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2815" r="68900"/>
            <a:stretch/>
          </p:blipFill>
          <p:spPr>
            <a:xfrm>
              <a:off x="3887924" y="2033523"/>
              <a:ext cx="1224136" cy="118182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79912" y="177966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0052" y="2444414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43804" y="1199316"/>
            <a:ext cx="17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GCM: </a:t>
            </a:r>
          </a:p>
          <a:p>
            <a:pPr algn="ctr"/>
            <a:r>
              <a:rPr lang="en-US" sz="1600" b="1" dirty="0"/>
              <a:t>CanESM2-LE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Kirchmeier</a:t>
            </a:r>
            <a:r>
              <a:rPr lang="en-US" sz="1200" dirty="0"/>
              <a:t>-Young 2017)</a:t>
            </a:r>
            <a:endParaRPr lang="de-CH" sz="16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844530" y="2787774"/>
            <a:ext cx="3220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772783" y="191551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Box 36"/>
          <p:cNvSpPr txBox="1"/>
          <p:nvPr/>
        </p:nvSpPr>
        <p:spPr>
          <a:xfrm>
            <a:off x="3702724" y="1193469"/>
            <a:ext cx="14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RCM: </a:t>
            </a:r>
          </a:p>
          <a:p>
            <a:pPr algn="ctr"/>
            <a:r>
              <a:rPr lang="en-US" sz="1600" b="1" dirty="0"/>
              <a:t>CRCM5-LE*</a:t>
            </a:r>
          </a:p>
          <a:p>
            <a:pPr algn="ctr"/>
            <a:r>
              <a:rPr lang="en-US" sz="1200" dirty="0"/>
              <a:t>(Leduc 2019)</a:t>
            </a:r>
            <a:endParaRPr lang="de-CH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380713" y="2787774"/>
            <a:ext cx="3220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06226" y="1199316"/>
            <a:ext cx="14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Hydrology:</a:t>
            </a:r>
          </a:p>
          <a:p>
            <a:pPr algn="ctr"/>
            <a:r>
              <a:rPr lang="en-US" sz="1600" b="1" dirty="0" err="1"/>
              <a:t>WaSiM</a:t>
            </a:r>
            <a:r>
              <a:rPr lang="en-US" sz="1600" b="1" dirty="0"/>
              <a:t>*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Willkofer</a:t>
            </a:r>
            <a:r>
              <a:rPr lang="en-US" sz="1200" dirty="0"/>
              <a:t> 2020)</a:t>
            </a:r>
            <a:endParaRPr lang="de-CH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114085" y="2787774"/>
            <a:ext cx="3220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32240" y="2787774"/>
            <a:ext cx="3220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57207" y="1199316"/>
            <a:ext cx="2098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Streamflow </a:t>
            </a:r>
            <a:endParaRPr lang="de-CH" sz="1600" b="1" dirty="0"/>
          </a:p>
        </p:txBody>
      </p:sp>
      <p:sp>
        <p:nvSpPr>
          <p:cNvPr id="48" name="Rechteck 47"/>
          <p:cNvSpPr/>
          <p:nvPr/>
        </p:nvSpPr>
        <p:spPr>
          <a:xfrm>
            <a:off x="105844" y="267512"/>
            <a:ext cx="822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Increase sample size to study very rare events</a:t>
            </a:r>
            <a:endParaRPr lang="en-US" sz="1600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2589240D-094E-4A2E-895A-60FCFD18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151" y="2187965"/>
            <a:ext cx="1228361" cy="1275156"/>
          </a:xfrm>
          <a:prstGeom prst="rect">
            <a:avLst/>
          </a:prstGeom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FD0AA6B8-F709-4479-9A0E-E19C2EAC19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" r="35589"/>
          <a:stretch/>
        </p:blipFill>
        <p:spPr>
          <a:xfrm>
            <a:off x="7132390" y="2264206"/>
            <a:ext cx="1836000" cy="1108759"/>
          </a:xfrm>
          <a:prstGeom prst="rect">
            <a:avLst/>
          </a:prstGeom>
        </p:spPr>
      </p:pic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205B7CC-AF25-439A-992A-179A016736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1" t="3894" r="-576" b="49772"/>
          <a:stretch/>
        </p:blipFill>
        <p:spPr>
          <a:xfrm>
            <a:off x="3712086" y="2190263"/>
            <a:ext cx="1382131" cy="1307380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D5EE6073-599F-4510-87E6-CDD69D36D73A}"/>
              </a:ext>
            </a:extLst>
          </p:cNvPr>
          <p:cNvSpPr txBox="1"/>
          <p:nvPr/>
        </p:nvSpPr>
        <p:spPr>
          <a:xfrm>
            <a:off x="4970868" y="3731885"/>
            <a:ext cx="399752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50 member x 40 years = 2000 years</a:t>
            </a:r>
          </a:p>
          <a:p>
            <a:pPr algn="ctr"/>
            <a:r>
              <a:rPr lang="en-US" sz="1600" dirty="0"/>
              <a:t>Historic + Future streamflow</a:t>
            </a:r>
          </a:p>
        </p:txBody>
      </p:sp>
      <p:sp>
        <p:nvSpPr>
          <p:cNvPr id="15" name="Additionszeichen 14">
            <a:extLst>
              <a:ext uri="{FF2B5EF4-FFF2-40B4-BE49-F238E27FC236}">
                <a16:creationId xmlns:a16="http://schemas.microsoft.com/office/drawing/2014/main" id="{4DCBAD48-2A70-48BE-8E18-0088A48D3839}"/>
              </a:ext>
            </a:extLst>
          </p:cNvPr>
          <p:cNvSpPr/>
          <p:nvPr/>
        </p:nvSpPr>
        <p:spPr>
          <a:xfrm>
            <a:off x="755576" y="2843953"/>
            <a:ext cx="216024" cy="24240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age 96">
            <a:extLst>
              <a:ext uri="{FF2B5EF4-FFF2-40B4-BE49-F238E27FC236}">
                <a16:creationId xmlns:a16="http://schemas.microsoft.com/office/drawing/2014/main" id="{40E4C388-8C20-4380-8BD3-A98D9F08F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" y="3279885"/>
            <a:ext cx="2023244" cy="1569460"/>
          </a:xfrm>
          <a:prstGeom prst="rect">
            <a:avLst/>
          </a:prstGeom>
        </p:spPr>
      </p:pic>
      <p:sp>
        <p:nvSpPr>
          <p:cNvPr id="65" name="ZoneTexte 92">
            <a:extLst>
              <a:ext uri="{FF2B5EF4-FFF2-40B4-BE49-F238E27FC236}">
                <a16:creationId xmlns:a16="http://schemas.microsoft.com/office/drawing/2014/main" id="{B936C87C-1B48-4F11-B891-2198ABF64C52}"/>
              </a:ext>
            </a:extLst>
          </p:cNvPr>
          <p:cNvSpPr txBox="1"/>
          <p:nvPr/>
        </p:nvSpPr>
        <p:spPr>
          <a:xfrm>
            <a:off x="292345" y="3403215"/>
            <a:ext cx="10022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900" dirty="0">
                <a:solidFill>
                  <a:prstClr val="black"/>
                </a:solidFill>
                <a:latin typeface="Calibri"/>
              </a:rPr>
              <a:t>RCP8.5</a:t>
            </a:r>
            <a:endParaRPr lang="fr-CA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31">
            <a:extLst>
              <a:ext uri="{FF2B5EF4-FFF2-40B4-BE49-F238E27FC236}">
                <a16:creationId xmlns:a16="http://schemas.microsoft.com/office/drawing/2014/main" id="{245AF689-5A24-4F92-8B41-D58FACFB2952}"/>
              </a:ext>
            </a:extLst>
          </p:cNvPr>
          <p:cNvSpPr txBox="1"/>
          <p:nvPr/>
        </p:nvSpPr>
        <p:spPr>
          <a:xfrm>
            <a:off x="77534" y="3012933"/>
            <a:ext cx="169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GHG emissions</a:t>
            </a:r>
            <a:endParaRPr lang="de-CH" sz="16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31AAD5B-EBF8-4206-AA91-8A212932C534}"/>
              </a:ext>
            </a:extLst>
          </p:cNvPr>
          <p:cNvSpPr txBox="1"/>
          <p:nvPr/>
        </p:nvSpPr>
        <p:spPr>
          <a:xfrm>
            <a:off x="2483768" y="4642446"/>
            <a:ext cx="546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Simulations with the CRCM5 and </a:t>
            </a:r>
            <a:r>
              <a:rPr lang="en-US" sz="1200" dirty="0" err="1"/>
              <a:t>WaSiM</a:t>
            </a:r>
            <a:r>
              <a:rPr lang="en-US" sz="1200" dirty="0"/>
              <a:t> were performed within the </a:t>
            </a:r>
            <a:r>
              <a:rPr lang="en-US" sz="1200" dirty="0" err="1"/>
              <a:t>ClimEx</a:t>
            </a:r>
            <a:r>
              <a:rPr lang="en-US" sz="1200" dirty="0"/>
              <a:t> project  </a:t>
            </a:r>
            <a:br>
              <a:rPr lang="en-US" sz="1200" dirty="0"/>
            </a:br>
            <a:r>
              <a:rPr lang="en-US" sz="1200" dirty="0"/>
              <a:t>   funded by the Bavarian Ministry for the Environment and Consumer Protection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0507F65-97BB-4A8D-B9A5-4858190C27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664"/>
            <a:ext cx="1303465" cy="3825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B291F0-55BC-FDBC-152A-770C4940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/>
          <a:lstStyle/>
          <a:p>
            <a:r>
              <a:rPr lang="en-US" dirty="0"/>
              <a:t>Modeling future changes in floods</a:t>
            </a:r>
          </a:p>
        </p:txBody>
      </p:sp>
    </p:spTree>
    <p:extLst>
      <p:ext uri="{BB962C8B-B14F-4D97-AF65-F5344CB8AC3E}">
        <p14:creationId xmlns:p14="http://schemas.microsoft.com/office/powerpoint/2010/main" val="13842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55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9866-DABC-4E71-988A-D3AF7767A9CB}" type="slidenum">
              <a:rPr lang="de-CH" smtClean="0"/>
              <a:pPr/>
              <a:t>7</a:t>
            </a:fld>
            <a:endParaRPr lang="de-CH"/>
          </a:p>
        </p:txBody>
      </p:sp>
      <p:grpSp>
        <p:nvGrpSpPr>
          <p:cNvPr id="125" name="Group 124"/>
          <p:cNvGrpSpPr/>
          <p:nvPr/>
        </p:nvGrpSpPr>
        <p:grpSpPr>
          <a:xfrm>
            <a:off x="467544" y="987574"/>
            <a:ext cx="2175949" cy="3312368"/>
            <a:chOff x="379827" y="987574"/>
            <a:chExt cx="2175949" cy="3312368"/>
          </a:xfrm>
        </p:grpSpPr>
        <p:grpSp>
          <p:nvGrpSpPr>
            <p:cNvPr id="20" name="Group 19"/>
            <p:cNvGrpSpPr/>
            <p:nvPr/>
          </p:nvGrpSpPr>
          <p:grpSpPr>
            <a:xfrm>
              <a:off x="526430" y="3231554"/>
              <a:ext cx="1492460" cy="1068388"/>
              <a:chOff x="1007747" y="2879106"/>
              <a:chExt cx="1492460" cy="1068388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07747" y="3939902"/>
                <a:ext cx="1492460" cy="75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1007747" y="2879106"/>
                <a:ext cx="0" cy="10607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 6"/>
              <p:cNvSpPr/>
              <p:nvPr/>
            </p:nvSpPr>
            <p:spPr>
              <a:xfrm>
                <a:off x="1009803" y="3008768"/>
                <a:ext cx="1405054" cy="821385"/>
              </a:xfrm>
              <a:custGeom>
                <a:avLst/>
                <a:gdLst>
                  <a:gd name="connsiteX0" fmla="*/ 0 w 1405054"/>
                  <a:gd name="connsiteY0" fmla="*/ 788033 h 821385"/>
                  <a:gd name="connsiteX1" fmla="*/ 89210 w 1405054"/>
                  <a:gd name="connsiteY1" fmla="*/ 349418 h 821385"/>
                  <a:gd name="connsiteX2" fmla="*/ 178420 w 1405054"/>
                  <a:gd name="connsiteY2" fmla="*/ 735994 h 821385"/>
                  <a:gd name="connsiteX3" fmla="*/ 260195 w 1405054"/>
                  <a:gd name="connsiteY3" fmla="*/ 104091 h 821385"/>
                  <a:gd name="connsiteX4" fmla="*/ 386576 w 1405054"/>
                  <a:gd name="connsiteY4" fmla="*/ 817769 h 821385"/>
                  <a:gd name="connsiteX5" fmla="*/ 490654 w 1405054"/>
                  <a:gd name="connsiteY5" fmla="*/ 319681 h 821385"/>
                  <a:gd name="connsiteX6" fmla="*/ 624469 w 1405054"/>
                  <a:gd name="connsiteY6" fmla="*/ 743428 h 821385"/>
                  <a:gd name="connsiteX7" fmla="*/ 683942 w 1405054"/>
                  <a:gd name="connsiteY7" fmla="*/ 141262 h 821385"/>
                  <a:gd name="connsiteX8" fmla="*/ 788020 w 1405054"/>
                  <a:gd name="connsiteY8" fmla="*/ 594745 h 821385"/>
                  <a:gd name="connsiteX9" fmla="*/ 840059 w 1405054"/>
                  <a:gd name="connsiteY9" fmla="*/ 141262 h 821385"/>
                  <a:gd name="connsiteX10" fmla="*/ 981308 w 1405054"/>
                  <a:gd name="connsiteY10" fmla="*/ 788033 h 821385"/>
                  <a:gd name="connsiteX11" fmla="*/ 1077952 w 1405054"/>
                  <a:gd name="connsiteY11" fmla="*/ 13 h 821385"/>
                  <a:gd name="connsiteX12" fmla="*/ 1219200 w 1405054"/>
                  <a:gd name="connsiteY12" fmla="*/ 810335 h 821385"/>
                  <a:gd name="connsiteX13" fmla="*/ 1330712 w 1405054"/>
                  <a:gd name="connsiteY13" fmla="*/ 483233 h 821385"/>
                  <a:gd name="connsiteX14" fmla="*/ 1405054 w 1405054"/>
                  <a:gd name="connsiteY14" fmla="*/ 676520 h 82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5054" h="821385">
                    <a:moveTo>
                      <a:pt x="0" y="788033"/>
                    </a:moveTo>
                    <a:cubicBezTo>
                      <a:pt x="29736" y="573062"/>
                      <a:pt x="59473" y="358091"/>
                      <a:pt x="89210" y="349418"/>
                    </a:cubicBezTo>
                    <a:cubicBezTo>
                      <a:pt x="118947" y="340745"/>
                      <a:pt x="149923" y="776882"/>
                      <a:pt x="178420" y="735994"/>
                    </a:cubicBezTo>
                    <a:cubicBezTo>
                      <a:pt x="206917" y="695106"/>
                      <a:pt x="225502" y="90462"/>
                      <a:pt x="260195" y="104091"/>
                    </a:cubicBezTo>
                    <a:cubicBezTo>
                      <a:pt x="294888" y="117720"/>
                      <a:pt x="348166" y="781837"/>
                      <a:pt x="386576" y="817769"/>
                    </a:cubicBezTo>
                    <a:cubicBezTo>
                      <a:pt x="424986" y="853701"/>
                      <a:pt x="451005" y="332071"/>
                      <a:pt x="490654" y="319681"/>
                    </a:cubicBezTo>
                    <a:cubicBezTo>
                      <a:pt x="530303" y="307291"/>
                      <a:pt x="592254" y="773164"/>
                      <a:pt x="624469" y="743428"/>
                    </a:cubicBezTo>
                    <a:cubicBezTo>
                      <a:pt x="656684" y="713692"/>
                      <a:pt x="656684" y="166042"/>
                      <a:pt x="683942" y="141262"/>
                    </a:cubicBezTo>
                    <a:cubicBezTo>
                      <a:pt x="711200" y="116482"/>
                      <a:pt x="762001" y="594745"/>
                      <a:pt x="788020" y="594745"/>
                    </a:cubicBezTo>
                    <a:cubicBezTo>
                      <a:pt x="814039" y="594745"/>
                      <a:pt x="807844" y="109047"/>
                      <a:pt x="840059" y="141262"/>
                    </a:cubicBezTo>
                    <a:cubicBezTo>
                      <a:pt x="872274" y="173477"/>
                      <a:pt x="941659" y="811574"/>
                      <a:pt x="981308" y="788033"/>
                    </a:cubicBezTo>
                    <a:cubicBezTo>
                      <a:pt x="1020957" y="764492"/>
                      <a:pt x="1038303" y="-3704"/>
                      <a:pt x="1077952" y="13"/>
                    </a:cubicBezTo>
                    <a:cubicBezTo>
                      <a:pt x="1117601" y="3730"/>
                      <a:pt x="1177073" y="729798"/>
                      <a:pt x="1219200" y="810335"/>
                    </a:cubicBezTo>
                    <a:cubicBezTo>
                      <a:pt x="1261327" y="890872"/>
                      <a:pt x="1299736" y="505535"/>
                      <a:pt x="1330712" y="483233"/>
                    </a:cubicBezTo>
                    <a:cubicBezTo>
                      <a:pt x="1361688" y="460931"/>
                      <a:pt x="1383371" y="568725"/>
                      <a:pt x="1405054" y="67652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526430" y="1976362"/>
              <a:ext cx="1528321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26430" y="1635646"/>
              <a:ext cx="1492460" cy="1068388"/>
              <a:chOff x="1007747" y="1582962"/>
              <a:chExt cx="1492460" cy="106838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007747" y="2643758"/>
                <a:ext cx="1492460" cy="75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007747" y="1582962"/>
                <a:ext cx="0" cy="10607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1035844" y="1832346"/>
                <a:ext cx="1400175" cy="814168"/>
              </a:xfrm>
              <a:custGeom>
                <a:avLst/>
                <a:gdLst>
                  <a:gd name="connsiteX0" fmla="*/ 0 w 1400175"/>
                  <a:gd name="connsiteY0" fmla="*/ 907302 h 917772"/>
                  <a:gd name="connsiteX1" fmla="*/ 57150 w 1400175"/>
                  <a:gd name="connsiteY1" fmla="*/ 46 h 917772"/>
                  <a:gd name="connsiteX2" fmla="*/ 92869 w 1400175"/>
                  <a:gd name="connsiteY2" fmla="*/ 864439 h 917772"/>
                  <a:gd name="connsiteX3" fmla="*/ 135731 w 1400175"/>
                  <a:gd name="connsiteY3" fmla="*/ 335802 h 917772"/>
                  <a:gd name="connsiteX4" fmla="*/ 178594 w 1400175"/>
                  <a:gd name="connsiteY4" fmla="*/ 871583 h 917772"/>
                  <a:gd name="connsiteX5" fmla="*/ 250031 w 1400175"/>
                  <a:gd name="connsiteY5" fmla="*/ 221502 h 917772"/>
                  <a:gd name="connsiteX6" fmla="*/ 292894 w 1400175"/>
                  <a:gd name="connsiteY6" fmla="*/ 893014 h 917772"/>
                  <a:gd name="connsiteX7" fmla="*/ 342900 w 1400175"/>
                  <a:gd name="connsiteY7" fmla="*/ 121489 h 917772"/>
                  <a:gd name="connsiteX8" fmla="*/ 392906 w 1400175"/>
                  <a:gd name="connsiteY8" fmla="*/ 864439 h 917772"/>
                  <a:gd name="connsiteX9" fmla="*/ 528637 w 1400175"/>
                  <a:gd name="connsiteY9" fmla="*/ 757283 h 917772"/>
                  <a:gd name="connsiteX10" fmla="*/ 578644 w 1400175"/>
                  <a:gd name="connsiteY10" fmla="*/ 900158 h 917772"/>
                  <a:gd name="connsiteX11" fmla="*/ 678656 w 1400175"/>
                  <a:gd name="connsiteY11" fmla="*/ 278652 h 917772"/>
                  <a:gd name="connsiteX12" fmla="*/ 714375 w 1400175"/>
                  <a:gd name="connsiteY12" fmla="*/ 878727 h 917772"/>
                  <a:gd name="connsiteX13" fmla="*/ 764381 w 1400175"/>
                  <a:gd name="connsiteY13" fmla="*/ 107202 h 917772"/>
                  <a:gd name="connsiteX14" fmla="*/ 842962 w 1400175"/>
                  <a:gd name="connsiteY14" fmla="*/ 871583 h 917772"/>
                  <a:gd name="connsiteX15" fmla="*/ 892969 w 1400175"/>
                  <a:gd name="connsiteY15" fmla="*/ 92914 h 917772"/>
                  <a:gd name="connsiteX16" fmla="*/ 935831 w 1400175"/>
                  <a:gd name="connsiteY16" fmla="*/ 828721 h 917772"/>
                  <a:gd name="connsiteX17" fmla="*/ 1007269 w 1400175"/>
                  <a:gd name="connsiteY17" fmla="*/ 664414 h 917772"/>
                  <a:gd name="connsiteX18" fmla="*/ 1071562 w 1400175"/>
                  <a:gd name="connsiteY18" fmla="*/ 878727 h 917772"/>
                  <a:gd name="connsiteX19" fmla="*/ 1100137 w 1400175"/>
                  <a:gd name="connsiteY19" fmla="*/ 728708 h 917772"/>
                  <a:gd name="connsiteX20" fmla="*/ 1135856 w 1400175"/>
                  <a:gd name="connsiteY20" fmla="*/ 850152 h 917772"/>
                  <a:gd name="connsiteX21" fmla="*/ 1207294 w 1400175"/>
                  <a:gd name="connsiteY21" fmla="*/ 814433 h 917772"/>
                  <a:gd name="connsiteX22" fmla="*/ 1257300 w 1400175"/>
                  <a:gd name="connsiteY22" fmla="*/ 885871 h 917772"/>
                  <a:gd name="connsiteX23" fmla="*/ 1335881 w 1400175"/>
                  <a:gd name="connsiteY23" fmla="*/ 742996 h 917772"/>
                  <a:gd name="connsiteX24" fmla="*/ 1400175 w 1400175"/>
                  <a:gd name="connsiteY24" fmla="*/ 778714 h 91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0175" h="917772">
                    <a:moveTo>
                      <a:pt x="0" y="907302"/>
                    </a:moveTo>
                    <a:cubicBezTo>
                      <a:pt x="20836" y="457246"/>
                      <a:pt x="41672" y="7190"/>
                      <a:pt x="57150" y="46"/>
                    </a:cubicBezTo>
                    <a:cubicBezTo>
                      <a:pt x="72628" y="-7098"/>
                      <a:pt x="79772" y="808480"/>
                      <a:pt x="92869" y="864439"/>
                    </a:cubicBezTo>
                    <a:cubicBezTo>
                      <a:pt x="105966" y="920398"/>
                      <a:pt x="121444" y="334611"/>
                      <a:pt x="135731" y="335802"/>
                    </a:cubicBezTo>
                    <a:cubicBezTo>
                      <a:pt x="150018" y="336993"/>
                      <a:pt x="159544" y="890633"/>
                      <a:pt x="178594" y="871583"/>
                    </a:cubicBezTo>
                    <a:cubicBezTo>
                      <a:pt x="197644" y="852533"/>
                      <a:pt x="230981" y="217930"/>
                      <a:pt x="250031" y="221502"/>
                    </a:cubicBezTo>
                    <a:cubicBezTo>
                      <a:pt x="269081" y="225074"/>
                      <a:pt x="277416" y="909683"/>
                      <a:pt x="292894" y="893014"/>
                    </a:cubicBezTo>
                    <a:cubicBezTo>
                      <a:pt x="308372" y="876345"/>
                      <a:pt x="326231" y="126251"/>
                      <a:pt x="342900" y="121489"/>
                    </a:cubicBezTo>
                    <a:cubicBezTo>
                      <a:pt x="359569" y="116726"/>
                      <a:pt x="361950" y="758473"/>
                      <a:pt x="392906" y="864439"/>
                    </a:cubicBezTo>
                    <a:cubicBezTo>
                      <a:pt x="423862" y="970405"/>
                      <a:pt x="497681" y="751330"/>
                      <a:pt x="528637" y="757283"/>
                    </a:cubicBezTo>
                    <a:cubicBezTo>
                      <a:pt x="559593" y="763236"/>
                      <a:pt x="553641" y="979930"/>
                      <a:pt x="578644" y="900158"/>
                    </a:cubicBezTo>
                    <a:cubicBezTo>
                      <a:pt x="603647" y="820386"/>
                      <a:pt x="656034" y="282224"/>
                      <a:pt x="678656" y="278652"/>
                    </a:cubicBezTo>
                    <a:cubicBezTo>
                      <a:pt x="701278" y="275080"/>
                      <a:pt x="700088" y="907302"/>
                      <a:pt x="714375" y="878727"/>
                    </a:cubicBezTo>
                    <a:cubicBezTo>
                      <a:pt x="728662" y="850152"/>
                      <a:pt x="742950" y="108393"/>
                      <a:pt x="764381" y="107202"/>
                    </a:cubicBezTo>
                    <a:cubicBezTo>
                      <a:pt x="785812" y="106011"/>
                      <a:pt x="821531" y="873964"/>
                      <a:pt x="842962" y="871583"/>
                    </a:cubicBezTo>
                    <a:cubicBezTo>
                      <a:pt x="864393" y="869202"/>
                      <a:pt x="877491" y="100058"/>
                      <a:pt x="892969" y="92914"/>
                    </a:cubicBezTo>
                    <a:cubicBezTo>
                      <a:pt x="908447" y="85770"/>
                      <a:pt x="916781" y="733471"/>
                      <a:pt x="935831" y="828721"/>
                    </a:cubicBezTo>
                    <a:cubicBezTo>
                      <a:pt x="954881" y="923971"/>
                      <a:pt x="984647" y="656080"/>
                      <a:pt x="1007269" y="664414"/>
                    </a:cubicBezTo>
                    <a:cubicBezTo>
                      <a:pt x="1029891" y="672748"/>
                      <a:pt x="1056084" y="868011"/>
                      <a:pt x="1071562" y="878727"/>
                    </a:cubicBezTo>
                    <a:cubicBezTo>
                      <a:pt x="1087040" y="889443"/>
                      <a:pt x="1089421" y="733470"/>
                      <a:pt x="1100137" y="728708"/>
                    </a:cubicBezTo>
                    <a:cubicBezTo>
                      <a:pt x="1110853" y="723946"/>
                      <a:pt x="1117997" y="835864"/>
                      <a:pt x="1135856" y="850152"/>
                    </a:cubicBezTo>
                    <a:cubicBezTo>
                      <a:pt x="1153716" y="864439"/>
                      <a:pt x="1187053" y="808480"/>
                      <a:pt x="1207294" y="814433"/>
                    </a:cubicBezTo>
                    <a:cubicBezTo>
                      <a:pt x="1227535" y="820386"/>
                      <a:pt x="1235869" y="897777"/>
                      <a:pt x="1257300" y="885871"/>
                    </a:cubicBezTo>
                    <a:cubicBezTo>
                      <a:pt x="1278731" y="873965"/>
                      <a:pt x="1312069" y="760855"/>
                      <a:pt x="1335881" y="742996"/>
                    </a:cubicBezTo>
                    <a:cubicBezTo>
                      <a:pt x="1359693" y="725137"/>
                      <a:pt x="1379934" y="751925"/>
                      <a:pt x="1400175" y="778714"/>
                    </a:cubicBezTo>
                  </a:path>
                </a:pathLst>
              </a:custGeom>
              <a:noFill/>
              <a:ln>
                <a:solidFill>
                  <a:srgbClr val="D95F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48574" y="179043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403649" y="187480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266" y="1670978"/>
              <a:ext cx="116966" cy="2621372"/>
            </a:xfrm>
            <a:prstGeom prst="rect">
              <a:avLst/>
            </a:prstGeom>
            <a:solidFill>
              <a:srgbClr val="77777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18982" y="1678571"/>
              <a:ext cx="103117" cy="2613779"/>
            </a:xfrm>
            <a:prstGeom prst="rect">
              <a:avLst/>
            </a:prstGeom>
            <a:solidFill>
              <a:srgbClr val="77777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9827" y="987574"/>
              <a:ext cx="208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Identify P-Q pairs</a:t>
              </a:r>
              <a:endParaRPr lang="de-CH" sz="16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8528" y="1323164"/>
              <a:ext cx="2127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Precipitation</a:t>
              </a:r>
              <a:endParaRPr lang="de-CH" sz="160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516245" y="2910130"/>
            <a:ext cx="212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Streamflow</a:t>
            </a:r>
            <a:endParaRPr lang="de-CH" sz="16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2843808" y="987574"/>
            <a:ext cx="2467173" cy="3680772"/>
            <a:chOff x="2195736" y="987574"/>
            <a:chExt cx="2832715" cy="3680772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4196463" y="1668999"/>
              <a:ext cx="1" cy="1190783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48895" y="4360569"/>
              <a:ext cx="1779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Return period [T]</a:t>
              </a:r>
              <a:endParaRPr lang="de-CH" sz="1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576868" y="1526645"/>
              <a:ext cx="2000648" cy="1335226"/>
              <a:chOff x="6313697" y="1710202"/>
              <a:chExt cx="2146735" cy="1443876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6313697" y="3154078"/>
                <a:ext cx="21467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6314591" y="1710202"/>
                <a:ext cx="0" cy="1443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6384955" y="3006009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45518" y="2931790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07876" y="2870227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933558" y="2785749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077947" y="2647847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593116" y="2327411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43754" y="2594912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005558" y="2715766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365598" y="2499742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653630" y="2211710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281950" y="2547672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725638" y="2067694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912494" y="1998295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443250" y="2386028"/>
                <a:ext cx="72000" cy="72000"/>
              </a:xfrm>
              <a:prstGeom prst="ellipse">
                <a:avLst/>
              </a:prstGeom>
              <a:solidFill>
                <a:srgbClr val="D95F0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2576866" y="1496967"/>
              <a:ext cx="1803021" cy="1299543"/>
            </a:xfrm>
            <a:custGeom>
              <a:avLst/>
              <a:gdLst>
                <a:gd name="connsiteX0" fmla="*/ 0 w 1934678"/>
                <a:gd name="connsiteY0" fmla="*/ 1405289 h 1405289"/>
                <a:gd name="connsiteX1" fmla="*/ 991402 w 1934678"/>
                <a:gd name="connsiteY1" fmla="*/ 924026 h 1405289"/>
                <a:gd name="connsiteX2" fmla="*/ 1934678 w 1934678"/>
                <a:gd name="connsiteY2" fmla="*/ 0 h 140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4678" h="1405289">
                  <a:moveTo>
                    <a:pt x="0" y="1405289"/>
                  </a:moveTo>
                  <a:cubicBezTo>
                    <a:pt x="334478" y="1281765"/>
                    <a:pt x="668956" y="1158241"/>
                    <a:pt x="991402" y="924026"/>
                  </a:cubicBezTo>
                  <a:cubicBezTo>
                    <a:pt x="1313848" y="689811"/>
                    <a:pt x="1624263" y="344905"/>
                    <a:pt x="1934678" y="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Oval 52"/>
            <p:cNvSpPr/>
            <p:nvPr/>
          </p:nvSpPr>
          <p:spPr>
            <a:xfrm>
              <a:off x="2487280" y="1628895"/>
              <a:ext cx="134201" cy="133164"/>
            </a:xfrm>
            <a:prstGeom prst="ellipse">
              <a:avLst/>
            </a:prstGeom>
            <a:solidFill>
              <a:srgbClr val="D95F0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2547212" y="1682351"/>
              <a:ext cx="1657035" cy="4487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74942" y="987574"/>
              <a:ext cx="208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Frequency analysis</a:t>
              </a:r>
              <a:endParaRPr lang="de-CH" sz="1600" b="1" dirty="0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4196463" y="3170435"/>
              <a:ext cx="1" cy="1190783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2576868" y="3028080"/>
              <a:ext cx="2000648" cy="1335225"/>
              <a:chOff x="6313697" y="1710202"/>
              <a:chExt cx="2146735" cy="1443876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6313697" y="3154078"/>
                <a:ext cx="21467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6314591" y="1710202"/>
                <a:ext cx="0" cy="1443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6384955" y="3047139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645518" y="2931790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807876" y="2813534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933558" y="2785749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077947" y="2663669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569371" y="2290150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143754" y="2594912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005558" y="2715766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357716" y="2476230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11403" y="2188703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281950" y="2547672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753074" y="2034295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909192" y="1902249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443250" y="2430066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5" name="Freeform 94"/>
            <p:cNvSpPr/>
            <p:nvPr/>
          </p:nvSpPr>
          <p:spPr>
            <a:xfrm>
              <a:off x="2576866" y="2998403"/>
              <a:ext cx="1803021" cy="1299543"/>
            </a:xfrm>
            <a:custGeom>
              <a:avLst/>
              <a:gdLst>
                <a:gd name="connsiteX0" fmla="*/ 0 w 1934678"/>
                <a:gd name="connsiteY0" fmla="*/ 1405289 h 1405289"/>
                <a:gd name="connsiteX1" fmla="*/ 991402 w 1934678"/>
                <a:gd name="connsiteY1" fmla="*/ 924026 h 1405289"/>
                <a:gd name="connsiteX2" fmla="*/ 1934678 w 1934678"/>
                <a:gd name="connsiteY2" fmla="*/ 0 h 140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4678" h="1405289">
                  <a:moveTo>
                    <a:pt x="0" y="1405289"/>
                  </a:moveTo>
                  <a:cubicBezTo>
                    <a:pt x="334478" y="1281765"/>
                    <a:pt x="668956" y="1158241"/>
                    <a:pt x="991402" y="924026"/>
                  </a:cubicBezTo>
                  <a:cubicBezTo>
                    <a:pt x="1313848" y="689811"/>
                    <a:pt x="1624263" y="344905"/>
                    <a:pt x="1934678" y="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2487280" y="3130331"/>
              <a:ext cx="134201" cy="133164"/>
            </a:xfrm>
            <a:prstGeom prst="ellipse">
              <a:avLst/>
            </a:prstGeom>
            <a:solidFill>
              <a:srgbClr val="0070C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prstClr val="white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>
              <a:off x="2547212" y="3183787"/>
              <a:ext cx="1657035" cy="4487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2195736" y="1443841"/>
              <a:ext cx="4509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T</a:t>
              </a:r>
              <a:endParaRPr lang="de-CH" sz="1400" baseline="-250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95736" y="2933920"/>
              <a:ext cx="4509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Q</a:t>
              </a:r>
              <a:r>
                <a:rPr lang="en-US" sz="1400" baseline="-25000" dirty="0"/>
                <a:t>T</a:t>
              </a:r>
              <a:endParaRPr lang="de-CH" sz="1400" baseline="-250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75222" y="987574"/>
            <a:ext cx="2093122" cy="3935475"/>
            <a:chOff x="7184070" y="987574"/>
            <a:chExt cx="2093122" cy="3935475"/>
          </a:xfrm>
        </p:grpSpPr>
        <p:sp>
          <p:nvSpPr>
            <p:cNvPr id="58" name="TextBox 57"/>
            <p:cNvSpPr txBox="1"/>
            <p:nvPr/>
          </p:nvSpPr>
          <p:spPr>
            <a:xfrm>
              <a:off x="7189108" y="4264875"/>
              <a:ext cx="208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Historic: 1961-2000</a:t>
              </a:r>
              <a:endParaRPr lang="de-CH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84070" y="4584495"/>
              <a:ext cx="208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Future: 2060-2099</a:t>
              </a:r>
              <a:endParaRPr lang="de-CH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84070" y="987574"/>
              <a:ext cx="208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Change assessment</a:t>
              </a:r>
              <a:endParaRPr lang="de-CH" sz="1600" b="1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08304" y="1628895"/>
              <a:ext cx="513016" cy="529845"/>
            </a:xfrm>
            <a:prstGeom prst="ellipse">
              <a:avLst/>
            </a:prstGeom>
            <a:solidFill>
              <a:srgbClr val="D95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7286995" y="2242481"/>
              <a:ext cx="1317453" cy="7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7731392" y="2338034"/>
              <a:ext cx="513016" cy="529845"/>
            </a:xfrm>
            <a:prstGeom prst="ellipse">
              <a:avLst/>
            </a:prstGeom>
            <a:solidFill>
              <a:srgbClr val="D95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8091432" y="1605786"/>
              <a:ext cx="513016" cy="529845"/>
            </a:xfrm>
            <a:prstGeom prst="ellipse">
              <a:avLst/>
            </a:prstGeom>
            <a:solidFill>
              <a:srgbClr val="D95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7893885" y="1885030"/>
              <a:ext cx="134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7332754" y="3065853"/>
              <a:ext cx="513016" cy="5298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7311445" y="3679439"/>
              <a:ext cx="1317453" cy="7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7755842" y="3774992"/>
              <a:ext cx="513016" cy="5298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8115882" y="3042744"/>
              <a:ext cx="513016" cy="5298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7918335" y="3321988"/>
              <a:ext cx="134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524D941-AE84-7F1A-7CE7-6679491E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/>
          <a:lstStyle/>
          <a:p>
            <a:r>
              <a:rPr lang="en-US" dirty="0"/>
              <a:t>Extreme value analysis</a:t>
            </a:r>
          </a:p>
        </p:txBody>
      </p:sp>
    </p:spTree>
    <p:extLst>
      <p:ext uri="{BB962C8B-B14F-4D97-AF65-F5344CB8AC3E}">
        <p14:creationId xmlns:p14="http://schemas.microsoft.com/office/powerpoint/2010/main" val="15946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3E4E-7E4F-4C40-AF5F-CB2316FE602B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74C337-FD2B-7E95-685E-423532B0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48273"/>
            <a:ext cx="4104456" cy="4260818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98900BF-7317-3382-41FE-03E4EFF03509}"/>
              </a:ext>
            </a:extLst>
          </p:cNvPr>
          <p:cNvGrpSpPr/>
          <p:nvPr/>
        </p:nvGrpSpPr>
        <p:grpSpPr>
          <a:xfrm>
            <a:off x="4932042" y="1053570"/>
            <a:ext cx="3192926" cy="3806929"/>
            <a:chOff x="654728" y="1347614"/>
            <a:chExt cx="3192926" cy="3806929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88289CB-586D-7C9C-02E3-E89D6180B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46" r="50006"/>
            <a:stretch/>
          </p:blipFill>
          <p:spPr>
            <a:xfrm>
              <a:off x="654728" y="1550358"/>
              <a:ext cx="3192926" cy="3604185"/>
            </a:xfrm>
            <a:prstGeom prst="rect">
              <a:avLst/>
            </a:prstGeom>
          </p:spPr>
        </p:pic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1FB4F886-053C-3F0F-C27E-A4A7A6F12375}"/>
                </a:ext>
              </a:extLst>
            </p:cNvPr>
            <p:cNvSpPr txBox="1"/>
            <p:nvPr/>
          </p:nvSpPr>
          <p:spPr>
            <a:xfrm>
              <a:off x="861677" y="1347614"/>
              <a:ext cx="208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Frequency</a:t>
              </a:r>
              <a:endParaRPr lang="de-CH" sz="1600" b="1" dirty="0"/>
            </a:p>
          </p:txBody>
        </p: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C2F35FAE-B4E5-477B-C888-B774DC392C3A}"/>
              </a:ext>
            </a:extLst>
          </p:cNvPr>
          <p:cNvSpPr txBox="1"/>
          <p:nvPr/>
        </p:nvSpPr>
        <p:spPr>
          <a:xfrm>
            <a:off x="6732240" y="755784"/>
            <a:ext cx="257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Threshold</a:t>
            </a:r>
            <a:endParaRPr lang="de-CH" sz="1600" b="1" dirty="0">
              <a:solidFill>
                <a:srgbClr val="C000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3400A01-433B-0563-E1EC-13B8A03F728A}"/>
              </a:ext>
            </a:extLst>
          </p:cNvPr>
          <p:cNvSpPr txBox="1"/>
          <p:nvPr/>
        </p:nvSpPr>
        <p:spPr>
          <a:xfrm>
            <a:off x="35496" y="4876006"/>
            <a:ext cx="5323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Brunner et al. 2021. Communications Earth &amp; Environment</a:t>
            </a:r>
            <a:endParaRPr lang="en-US" sz="1200" i="1" dirty="0"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1FED744C-9A4D-15C2-59D9-2A14C0E0A892}"/>
              </a:ext>
            </a:extLst>
          </p:cNvPr>
          <p:cNvSpPr txBox="1"/>
          <p:nvPr/>
        </p:nvSpPr>
        <p:spPr>
          <a:xfrm rot="16200000">
            <a:off x="3501915" y="2340621"/>
            <a:ext cx="2345273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Relative change [-]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263E004-977D-88A1-EF76-61C423412534}"/>
              </a:ext>
            </a:extLst>
          </p:cNvPr>
          <p:cNvSpPr/>
          <p:nvPr/>
        </p:nvSpPr>
        <p:spPr>
          <a:xfrm>
            <a:off x="5292082" y="3363838"/>
            <a:ext cx="13911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rgbClr val="0070C0"/>
                </a:solidFill>
              </a:rPr>
              <a:t>Precipitation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B2F49F1-558B-6139-A3ED-BDB6139C2CEC}"/>
              </a:ext>
            </a:extLst>
          </p:cNvPr>
          <p:cNvSpPr/>
          <p:nvPr/>
        </p:nvSpPr>
        <p:spPr>
          <a:xfrm>
            <a:off x="6683204" y="1779662"/>
            <a:ext cx="140507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rgbClr val="D6604D"/>
                </a:solidFill>
              </a:rPr>
              <a:t>Discharge</a:t>
            </a:r>
            <a:endParaRPr lang="de-CH" dirty="0">
              <a:solidFill>
                <a:srgbClr val="D6604D"/>
              </a:solidFill>
            </a:endParaRP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20A65E20-55F2-9003-DA55-60ABFAC03507}"/>
              </a:ext>
            </a:extLst>
          </p:cNvPr>
          <p:cNvCxnSpPr/>
          <p:nvPr/>
        </p:nvCxnSpPr>
        <p:spPr>
          <a:xfrm>
            <a:off x="7481162" y="1053570"/>
            <a:ext cx="0" cy="26494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A911369-852B-EE01-3B23-E08FAFEC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4554"/>
            <a:ext cx="8229600" cy="742950"/>
          </a:xfrm>
        </p:spPr>
        <p:txBody>
          <a:bodyPr/>
          <a:lstStyle/>
          <a:p>
            <a:r>
              <a:rPr lang="en-US" dirty="0"/>
              <a:t>Future changes in flood frequency</a:t>
            </a:r>
          </a:p>
        </p:txBody>
      </p:sp>
    </p:spTree>
    <p:extLst>
      <p:ext uri="{BB962C8B-B14F-4D97-AF65-F5344CB8AC3E}">
        <p14:creationId xmlns:p14="http://schemas.microsoft.com/office/powerpoint/2010/main" val="223581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3E4E-7E4F-4C40-AF5F-CB2316FE602B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/>
          <a:stretch/>
        </p:blipFill>
        <p:spPr>
          <a:xfrm>
            <a:off x="-609710" y="1"/>
            <a:ext cx="9775935" cy="62918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18C95F-A060-7CF3-9B7A-B706F69E4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95" y="1229617"/>
            <a:ext cx="9205820" cy="34370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0B8D88-B17F-37B6-923E-09C966B54DD2}"/>
              </a:ext>
            </a:extLst>
          </p:cNvPr>
          <p:cNvSpPr txBox="1"/>
          <p:nvPr/>
        </p:nvSpPr>
        <p:spPr>
          <a:xfrm>
            <a:off x="5868144" y="1491630"/>
            <a:ext cx="307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Drance</a:t>
            </a:r>
            <a:r>
              <a:rPr lang="en-US" b="1" dirty="0"/>
              <a:t> de </a:t>
            </a:r>
            <a:r>
              <a:rPr lang="en-US" b="1" dirty="0" err="1"/>
              <a:t>Bagnes</a:t>
            </a:r>
            <a:r>
              <a:rPr lang="en-US" b="1" dirty="0"/>
              <a:t>: </a:t>
            </a:r>
            <a:r>
              <a:rPr lang="en-US" b="1" dirty="0" err="1"/>
              <a:t>Mauvoisin</a:t>
            </a:r>
            <a:r>
              <a:rPr lang="en-US" b="1" dirty="0"/>
              <a:t> reservoir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D62272-6E99-1216-687D-46A42F91F51E}"/>
              </a:ext>
            </a:extLst>
          </p:cNvPr>
          <p:cNvSpPr txBox="1">
            <a:spLocks/>
          </p:cNvSpPr>
          <p:nvPr/>
        </p:nvSpPr>
        <p:spPr>
          <a:xfrm>
            <a:off x="0" y="-164554"/>
            <a:ext cx="9180512" cy="742950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de-CH" dirty="0"/>
              <a:t>Reservoir </a:t>
            </a:r>
            <a:r>
              <a:rPr lang="de-CH" dirty="0" err="1"/>
              <a:t>influences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04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ign1WSL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WSL" id="{A4634F56-8538-4D2C-9236-616D86D560A6}" vid="{E65FF7CA-3CEF-4E8A-9D7B-C23F0AC672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571</Words>
  <Application>Microsoft Office PowerPoint</Application>
  <PresentationFormat>Bildschirmpräsentation (16:9)</PresentationFormat>
  <Paragraphs>150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Wingdings</vt:lpstr>
      <vt:lpstr>Wingdings 3</vt:lpstr>
      <vt:lpstr>Design1WSL</vt:lpstr>
      <vt:lpstr>Climate and reservoir management effects on floods</vt:lpstr>
      <vt:lpstr>Human influences on floods</vt:lpstr>
      <vt:lpstr>Climate influences</vt:lpstr>
      <vt:lpstr>Simulated changes in flood generation processes</vt:lpstr>
      <vt:lpstr>Simulated changes in flood magnitudes</vt:lpstr>
      <vt:lpstr>Modeling future changes in floods</vt:lpstr>
      <vt:lpstr>Extreme value analysis</vt:lpstr>
      <vt:lpstr>Future changes in flood frequency</vt:lpstr>
      <vt:lpstr>PowerPoint-Präsentation</vt:lpstr>
      <vt:lpstr>Regulation variations</vt:lpstr>
      <vt:lpstr>Regulation variations by purpose</vt:lpstr>
      <vt:lpstr>PowerPoint-Präsentation</vt:lpstr>
      <vt:lpstr>Catchment pairs</vt:lpstr>
      <vt:lpstr>Regulation impacts local flood characteristics</vt:lpstr>
      <vt:lpstr>Weak effect of reservoir purpose</vt:lpstr>
      <vt:lpstr>Conclusions</vt:lpstr>
    </vt:vector>
  </TitlesOfParts>
  <Company>WSL Birmensdorf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CH2018 Wasserspeicher</dc:title>
  <dc:creator>Manuela Brunner</dc:creator>
  <cp:lastModifiedBy>Manuela Brunner</cp:lastModifiedBy>
  <cp:revision>949</cp:revision>
  <dcterms:created xsi:type="dcterms:W3CDTF">2018-02-08T11:33:12Z</dcterms:created>
  <dcterms:modified xsi:type="dcterms:W3CDTF">2023-09-05T11:54:30Z</dcterms:modified>
</cp:coreProperties>
</file>