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9" r:id="rId3"/>
    <p:sldId id="257" r:id="rId4"/>
    <p:sldId id="320" r:id="rId5"/>
    <p:sldId id="321" r:id="rId6"/>
    <p:sldId id="352" r:id="rId7"/>
    <p:sldId id="353" r:id="rId8"/>
    <p:sldId id="354" r:id="rId9"/>
    <p:sldId id="324" r:id="rId10"/>
    <p:sldId id="332" r:id="rId11"/>
    <p:sldId id="325" r:id="rId12"/>
    <p:sldId id="363" r:id="rId13"/>
    <p:sldId id="370" r:id="rId14"/>
    <p:sldId id="371" r:id="rId15"/>
    <p:sldId id="364" r:id="rId16"/>
    <p:sldId id="356" r:id="rId17"/>
    <p:sldId id="368" r:id="rId18"/>
    <p:sldId id="369" r:id="rId19"/>
    <p:sldId id="33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1"/>
    <p:restoredTop sz="94679"/>
  </p:normalViewPr>
  <p:slideViewPr>
    <p:cSldViewPr snapToGrid="0" snapToObjects="1">
      <p:cViewPr varScale="1">
        <p:scale>
          <a:sx n="104" d="100"/>
          <a:sy n="104" d="100"/>
        </p:scale>
        <p:origin x="9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BB273-7484-BB48-A48B-F12DADEC043F}" type="datetimeFigureOut">
              <a:rPr lang="en-US" smtClean="0"/>
              <a:t>7/24/22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CFC27-1C15-934C-8061-66BC5C30CBCF}" type="slidenum">
              <a:rPr lang="en-US" smtClean="0"/>
              <a:t>‹#›</a:t>
            </a:fld>
            <a:endParaRPr lang="en-US"/>
          </a:p>
        </p:txBody>
      </p:sp>
    </p:spTree>
    <p:extLst>
      <p:ext uri="{BB962C8B-B14F-4D97-AF65-F5344CB8AC3E}">
        <p14:creationId xmlns:p14="http://schemas.microsoft.com/office/powerpoint/2010/main" val="1742646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CFC27-1C15-934C-8061-66BC5C30CBCF}" type="slidenum">
              <a:rPr lang="en-US" smtClean="0"/>
              <a:t>1</a:t>
            </a:fld>
            <a:endParaRPr lang="en-US"/>
          </a:p>
        </p:txBody>
      </p:sp>
    </p:spTree>
    <p:extLst>
      <p:ext uri="{BB962C8B-B14F-4D97-AF65-F5344CB8AC3E}">
        <p14:creationId xmlns:p14="http://schemas.microsoft.com/office/powerpoint/2010/main" val="410077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74255e4524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74255e4524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742abdb165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742abdb165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741c9923d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741c9923d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we look at the scattering effect in boreal summer, Jan-Jul-August.</a:t>
            </a:r>
            <a:endParaRPr/>
          </a:p>
          <a:p>
            <a:pPr marL="0" lvl="0" indent="0" algn="l" rtl="0">
              <a:spcBef>
                <a:spcPts val="0"/>
              </a:spcBef>
              <a:spcAft>
                <a:spcPts val="0"/>
              </a:spcAft>
              <a:buNone/>
            </a:pPr>
            <a:r>
              <a:rPr lang="en"/>
              <a:t>In the tropics/mid-lat, the scattering effect in DJF and JJA are similar, because the seasonal variation in water vapor amount is small. In the Arctic, you can see the scattering effect become much smaller and the SOM and SST runs are not well separated. This is because in the Arctic summer, the water vapor amount becomes larger than winter, reducing the scattering effect. Also, in summer, solar radiation can affect SAT. In the Antarctic, the scattering effect in wintertime is larger the summertime counterpart.</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much info in this figure so I give a quick summary.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2AB0-A107-6745-BF5C-634689DAB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581109-D36C-8F42-B538-6D0245D8C9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FC694E-0E56-8249-8F2F-735A91E6D943}"/>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5" name="Footer Placeholder 4">
            <a:extLst>
              <a:ext uri="{FF2B5EF4-FFF2-40B4-BE49-F238E27FC236}">
                <a16:creationId xmlns:a16="http://schemas.microsoft.com/office/drawing/2014/main" id="{3E54CB43-E00C-2640-9DB0-7AEAACFE3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CA58F-4B3C-8849-82E0-35C34F9D29BD}"/>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257988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E28D6-B8E8-D14C-ACA2-6762ADD347F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5F198F-2FB8-D94D-92B6-0E8015F4B2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AFA07D-2421-C945-9270-4351B072673B}"/>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5" name="Footer Placeholder 4">
            <a:extLst>
              <a:ext uri="{FF2B5EF4-FFF2-40B4-BE49-F238E27FC236}">
                <a16:creationId xmlns:a16="http://schemas.microsoft.com/office/drawing/2014/main" id="{72340F12-B897-5D40-B182-D66A7DAE49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18243-04BB-5A4F-A5CB-4C50719B6B64}"/>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649063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5C562E-E264-4B4A-A68D-238BD5274F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F2870D-3442-8E4D-9563-2ACA57A19E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21EA6-457D-F74B-9E7A-0986DE508D86}"/>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5" name="Footer Placeholder 4">
            <a:extLst>
              <a:ext uri="{FF2B5EF4-FFF2-40B4-BE49-F238E27FC236}">
                <a16:creationId xmlns:a16="http://schemas.microsoft.com/office/drawing/2014/main" id="{E3BFEB9E-EC34-4946-B3C9-CCB8ED57A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2F24C-6EDA-EA4E-9840-C31F7A9ABEBC}"/>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342593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body">
  <p:cSld name="Main 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26600" y="133833"/>
            <a:ext cx="6345200" cy="677200"/>
          </a:xfrm>
          <a:prstGeom prst="rect">
            <a:avLst/>
          </a:prstGeom>
          <a:solidFill>
            <a:srgbClr val="FFCB05"/>
          </a:solidFill>
          <a:ln>
            <a:noFill/>
          </a:ln>
        </p:spPr>
        <p:txBody>
          <a:bodyPr spcFirstLastPara="1" wrap="square" lIns="91425" tIns="91425" rIns="91425" bIns="91425" anchor="t" anchorCtr="0">
            <a:noAutofit/>
          </a:bodyPr>
          <a:lstStyle>
            <a:lvl1pPr lvl="0" algn="ctr" rtl="0">
              <a:spcBef>
                <a:spcPts val="0"/>
              </a:spcBef>
              <a:spcAft>
                <a:spcPts val="0"/>
              </a:spcAft>
              <a:buNone/>
              <a:defRPr sz="2400"/>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7" name="Google Shape;17;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Clr>
                <a:srgbClr val="000000"/>
              </a:buClr>
              <a:buSzPts val="1100"/>
              <a:buFont typeface="Arial"/>
              <a:buNone/>
              <a:defRPr/>
            </a:lvl1pPr>
            <a:lvl2pPr lvl="1">
              <a:buClr>
                <a:srgbClr val="000000"/>
              </a:buClr>
              <a:buSzPts val="1100"/>
              <a:buFont typeface="Arial"/>
              <a:buNone/>
              <a:defRPr/>
            </a:lvl2pPr>
            <a:lvl3pPr lvl="2">
              <a:buClr>
                <a:srgbClr val="000000"/>
              </a:buClr>
              <a:buSzPts val="1100"/>
              <a:buFont typeface="Arial"/>
              <a:buNone/>
              <a:defRPr/>
            </a:lvl3pPr>
            <a:lvl4pPr lvl="3">
              <a:buClr>
                <a:srgbClr val="000000"/>
              </a:buClr>
              <a:buSzPts val="1100"/>
              <a:buFont typeface="Arial"/>
              <a:buNone/>
              <a:defRPr/>
            </a:lvl4pPr>
            <a:lvl5pPr lvl="4">
              <a:buClr>
                <a:srgbClr val="000000"/>
              </a:buClr>
              <a:buSzPts val="1100"/>
              <a:buFont typeface="Arial"/>
              <a:buNone/>
              <a:defRPr/>
            </a:lvl5pPr>
            <a:lvl6pPr lvl="5">
              <a:buClr>
                <a:srgbClr val="000000"/>
              </a:buClr>
              <a:buSzPts val="1100"/>
              <a:buFont typeface="Arial"/>
              <a:buNone/>
              <a:defRPr/>
            </a:lvl6pPr>
            <a:lvl7pPr lvl="6">
              <a:buClr>
                <a:srgbClr val="000000"/>
              </a:buClr>
              <a:buSzPts val="1100"/>
              <a:buFont typeface="Arial"/>
              <a:buNone/>
              <a:defRPr/>
            </a:lvl7pPr>
            <a:lvl8pPr lvl="7">
              <a:buClr>
                <a:srgbClr val="000000"/>
              </a:buClr>
              <a:buSzPts val="1100"/>
              <a:buFont typeface="Arial"/>
              <a:buNone/>
              <a:defRPr/>
            </a:lvl8pPr>
            <a:lvl9pPr lvl="8">
              <a:buClr>
                <a:srgbClr val="000000"/>
              </a:buClr>
              <a:buSzPts val="1100"/>
              <a:buFont typeface="Arial"/>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91155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7C14E-5B3A-2846-BDA1-2F15E6E777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CCB55C-6945-F34A-8B34-BEDCA8AEA218}"/>
              </a:ext>
            </a:extLst>
          </p:cNvPr>
          <p:cNvSpPr>
            <a:spLocks noGrp="1"/>
          </p:cNvSpPr>
          <p:nvPr>
            <p:ph idx="1"/>
          </p:nvPr>
        </p:nvSpPr>
        <p:spPr>
          <a:xfrm>
            <a:off x="838200" y="182562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6649F-2967-DB4E-81D6-D87054A60E6C}"/>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5" name="Footer Placeholder 4">
            <a:extLst>
              <a:ext uri="{FF2B5EF4-FFF2-40B4-BE49-F238E27FC236}">
                <a16:creationId xmlns:a16="http://schemas.microsoft.com/office/drawing/2014/main" id="{420E1056-85C7-3D4E-AED9-54DC822A2B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CED03-D46D-6148-8727-A43934D4ABBC}"/>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262669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F5A49-17C4-704B-B83C-95082D327D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2CAEFD9-C826-4D40-83E6-D429360E8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5C9952-6BB0-2C49-9545-E816E66DAC05}"/>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5" name="Footer Placeholder 4">
            <a:extLst>
              <a:ext uri="{FF2B5EF4-FFF2-40B4-BE49-F238E27FC236}">
                <a16:creationId xmlns:a16="http://schemas.microsoft.com/office/drawing/2014/main" id="{DBEC28A9-F9A8-3244-89CB-A6D2323A9B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486FD8-E27D-3042-AAA5-95D91C919107}"/>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4010184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CB4BC-02C2-8644-9971-5F2899DBB6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642A11-BD53-2141-AF3E-6F01614E50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6B87E2-F865-814B-B112-235E12B4EE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86281E-5284-6F49-A747-18564582BA99}"/>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6" name="Footer Placeholder 5">
            <a:extLst>
              <a:ext uri="{FF2B5EF4-FFF2-40B4-BE49-F238E27FC236}">
                <a16:creationId xmlns:a16="http://schemas.microsoft.com/office/drawing/2014/main" id="{087CB09D-907F-9B4E-8856-BCD3DA5580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27FCB-E6D6-E84D-86AC-391D6DD05AA4}"/>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2152617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CBCE-A294-7649-B28C-EBF4C8390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77C190-EF88-0E4F-9D9A-41DAEDFE6A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5B9D78-8C0F-684B-B484-C9DB6CAA78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1CD0F8-5BB4-DA4F-82E2-D39CAD7422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6528AF-49DE-4048-9FE4-7DF8BEBF00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950908-4D06-F640-8600-54C27ECF3D10}"/>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8" name="Footer Placeholder 7">
            <a:extLst>
              <a:ext uri="{FF2B5EF4-FFF2-40B4-BE49-F238E27FC236}">
                <a16:creationId xmlns:a16="http://schemas.microsoft.com/office/drawing/2014/main" id="{12FF7D3F-D76F-8B43-9AD0-A6102B2BD9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975860-D63B-604E-8B76-0EDC700DD2D6}"/>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196385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70484-B0D6-A24A-880A-65CF92BD32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D7781A-C3BE-E544-8043-3D3052046FB3}"/>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4" name="Footer Placeholder 3">
            <a:extLst>
              <a:ext uri="{FF2B5EF4-FFF2-40B4-BE49-F238E27FC236}">
                <a16:creationId xmlns:a16="http://schemas.microsoft.com/office/drawing/2014/main" id="{9E74D5AA-E950-2844-BA50-911D77414C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0129DB-B6B3-B34B-B1B3-5A7FE9E81BE3}"/>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295511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631A3-B5EB-F74F-BA67-AD8BBBF2C21E}"/>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3" name="Footer Placeholder 2">
            <a:extLst>
              <a:ext uri="{FF2B5EF4-FFF2-40B4-BE49-F238E27FC236}">
                <a16:creationId xmlns:a16="http://schemas.microsoft.com/office/drawing/2014/main" id="{676374AB-7619-5B43-A8A4-5F66FAAB44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75D36F-696F-264C-A8C7-7631D0A521C4}"/>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417352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9DCF6-B91E-494C-B43D-4EE8250F1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13855F-4399-794D-B58D-D17017D75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A720E9-25CA-3A43-8652-7D1E9F41D1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EA9973-0947-D64A-9B3D-68A3D42936C3}"/>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6" name="Footer Placeholder 5">
            <a:extLst>
              <a:ext uri="{FF2B5EF4-FFF2-40B4-BE49-F238E27FC236}">
                <a16:creationId xmlns:a16="http://schemas.microsoft.com/office/drawing/2014/main" id="{C2D53AE1-11F8-2E47-9E26-4FE2349D3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074EAF-2A03-4040-A543-2989297D4D81}"/>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2316899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58E8-CEB2-604F-AE75-4C00878917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C02866-3494-5844-B2A0-0BA718E6F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4618ED-C854-C040-BFDF-0186A41AE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965246-9A68-1E49-989D-42E761CCED06}"/>
              </a:ext>
            </a:extLst>
          </p:cNvPr>
          <p:cNvSpPr>
            <a:spLocks noGrp="1"/>
          </p:cNvSpPr>
          <p:nvPr>
            <p:ph type="dt" sz="half" idx="10"/>
          </p:nvPr>
        </p:nvSpPr>
        <p:spPr/>
        <p:txBody>
          <a:bodyPr/>
          <a:lstStyle/>
          <a:p>
            <a:fld id="{1F555BA2-54AB-324B-84C4-0D17026ADBB8}" type="datetimeFigureOut">
              <a:rPr lang="en-US" smtClean="0"/>
              <a:t>7/24/22</a:t>
            </a:fld>
            <a:endParaRPr lang="en-US"/>
          </a:p>
        </p:txBody>
      </p:sp>
      <p:sp>
        <p:nvSpPr>
          <p:cNvPr id="6" name="Footer Placeholder 5">
            <a:extLst>
              <a:ext uri="{FF2B5EF4-FFF2-40B4-BE49-F238E27FC236}">
                <a16:creationId xmlns:a16="http://schemas.microsoft.com/office/drawing/2014/main" id="{661DD7B7-6AAC-A441-B6D1-E89B92353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B17F6A-2FF0-B647-8723-A32B72F4D857}"/>
              </a:ext>
            </a:extLst>
          </p:cNvPr>
          <p:cNvSpPr>
            <a:spLocks noGrp="1"/>
          </p:cNvSpPr>
          <p:nvPr>
            <p:ph type="sldNum" sz="quarter" idx="12"/>
          </p:nvPr>
        </p:nvSpPr>
        <p:spPr/>
        <p:txBody>
          <a:bodyPr/>
          <a:lstStyle/>
          <a:p>
            <a:fld id="{DF7EED71-2BE1-9E49-957A-BF671FAB95F9}" type="slidenum">
              <a:rPr lang="en-US" smtClean="0"/>
              <a:t>‹#›</a:t>
            </a:fld>
            <a:endParaRPr lang="en-US"/>
          </a:p>
        </p:txBody>
      </p:sp>
    </p:spTree>
    <p:extLst>
      <p:ext uri="{BB962C8B-B14F-4D97-AF65-F5344CB8AC3E}">
        <p14:creationId xmlns:p14="http://schemas.microsoft.com/office/powerpoint/2010/main" val="270970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0AF64-9711-B845-8908-1B7DCF515C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A52607-DD77-0640-AB34-01F9BD898C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3B77460-1935-9D40-92D5-19C1205F2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55BA2-54AB-324B-84C4-0D17026ADBB8}" type="datetimeFigureOut">
              <a:rPr lang="en-US" smtClean="0"/>
              <a:t>7/24/22</a:t>
            </a:fld>
            <a:endParaRPr lang="en-US"/>
          </a:p>
        </p:txBody>
      </p:sp>
      <p:sp>
        <p:nvSpPr>
          <p:cNvPr id="5" name="Footer Placeholder 4">
            <a:extLst>
              <a:ext uri="{FF2B5EF4-FFF2-40B4-BE49-F238E27FC236}">
                <a16:creationId xmlns:a16="http://schemas.microsoft.com/office/drawing/2014/main" id="{C7C11DB6-1C55-3D48-9DE5-E90EC5B63F57}"/>
              </a:ext>
            </a:extLst>
          </p:cNvPr>
          <p:cNvSpPr>
            <a:spLocks noGrp="1"/>
          </p:cNvSpPr>
          <p:nvPr>
            <p:ph type="ftr" sz="quarter" idx="3"/>
          </p:nvPr>
        </p:nvSpPr>
        <p:spPr>
          <a:xfrm>
            <a:off x="4038600" y="580942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B74CF8-3D93-5548-9E1B-E81D6E83C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EED71-2BE1-9E49-957A-BF671FAB95F9}" type="slidenum">
              <a:rPr lang="en-US" smtClean="0"/>
              <a:t>‹#›</a:t>
            </a:fld>
            <a:endParaRPr lang="en-US" dirty="0"/>
          </a:p>
        </p:txBody>
      </p:sp>
    </p:spTree>
    <p:extLst>
      <p:ext uri="{BB962C8B-B14F-4D97-AF65-F5344CB8AC3E}">
        <p14:creationId xmlns:p14="http://schemas.microsoft.com/office/powerpoint/2010/main" val="943865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ti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emf"/><Relationship Id="rId7" Type="http://schemas.openxmlformats.org/officeDocument/2006/relationships/image" Target="../media/image5.png"/><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6.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313CC-E72C-F847-BB43-71C2893BC026}"/>
              </a:ext>
            </a:extLst>
          </p:cNvPr>
          <p:cNvSpPr>
            <a:spLocks noGrp="1"/>
          </p:cNvSpPr>
          <p:nvPr>
            <p:ph type="ctrTitle"/>
          </p:nvPr>
        </p:nvSpPr>
        <p:spPr>
          <a:xfrm>
            <a:off x="1279831" y="944733"/>
            <a:ext cx="9724500" cy="1907175"/>
          </a:xfrm>
        </p:spPr>
        <p:txBody>
          <a:bodyPr>
            <a:noAutofit/>
          </a:bodyPr>
          <a:lstStyle/>
          <a:p>
            <a:r>
              <a:rPr lang="en-US" sz="4000" dirty="0"/>
              <a:t>Two missing physical processes in the climate models for the radiative coupling between cloud and surface in the polar regions</a:t>
            </a:r>
          </a:p>
        </p:txBody>
      </p:sp>
      <p:sp>
        <p:nvSpPr>
          <p:cNvPr id="3" name="Subtitle 2">
            <a:extLst>
              <a:ext uri="{FF2B5EF4-FFF2-40B4-BE49-F238E27FC236}">
                <a16:creationId xmlns:a16="http://schemas.microsoft.com/office/drawing/2014/main" id="{10ACF7D6-156D-B743-BB51-E73B3A25D752}"/>
              </a:ext>
            </a:extLst>
          </p:cNvPr>
          <p:cNvSpPr>
            <a:spLocks noGrp="1"/>
          </p:cNvSpPr>
          <p:nvPr>
            <p:ph type="subTitle" idx="1"/>
          </p:nvPr>
        </p:nvSpPr>
        <p:spPr>
          <a:xfrm>
            <a:off x="1279831" y="3268980"/>
            <a:ext cx="9470571" cy="1655762"/>
          </a:xfrm>
        </p:spPr>
        <p:txBody>
          <a:bodyPr>
            <a:normAutofit fontScale="92500"/>
          </a:bodyPr>
          <a:lstStyle/>
          <a:p>
            <a:r>
              <a:rPr lang="en-US" dirty="0" err="1"/>
              <a:t>Xianglei</a:t>
            </a:r>
            <a:r>
              <a:rPr lang="en-US" dirty="0"/>
              <a:t> Huang</a:t>
            </a:r>
            <a:r>
              <a:rPr lang="en-US" baseline="30000" dirty="0"/>
              <a:t>1</a:t>
            </a:r>
            <a:r>
              <a:rPr lang="en-US" dirty="0"/>
              <a:t>, Yi-</a:t>
            </a:r>
            <a:r>
              <a:rPr lang="en-US" dirty="0" err="1"/>
              <a:t>Hsuan</a:t>
            </a:r>
            <a:r>
              <a:rPr lang="en-US" dirty="0"/>
              <a:t> Chen</a:t>
            </a:r>
            <a:r>
              <a:rPr lang="en-US" baseline="30000" dirty="0"/>
              <a:t>1*</a:t>
            </a:r>
            <a:r>
              <a:rPr lang="en-US" dirty="0"/>
              <a:t>, </a:t>
            </a:r>
            <a:r>
              <a:rPr lang="en-US" dirty="0" err="1"/>
              <a:t>Xianwen</a:t>
            </a:r>
            <a:r>
              <a:rPr lang="en-US" dirty="0"/>
              <a:t> Jing</a:t>
            </a:r>
            <a:r>
              <a:rPr lang="en-US" baseline="30000" dirty="0"/>
              <a:t>1+</a:t>
            </a:r>
            <a:r>
              <a:rPr lang="en-US" dirty="0"/>
              <a:t>, </a:t>
            </a:r>
            <a:r>
              <a:rPr lang="en-US" baseline="30000" dirty="0"/>
              <a:t>, </a:t>
            </a:r>
            <a:r>
              <a:rPr lang="en-US" dirty="0" err="1"/>
              <a:t>Chongxin</a:t>
            </a:r>
            <a:r>
              <a:rPr lang="en-US" dirty="0"/>
              <a:t> Fan</a:t>
            </a:r>
            <a:r>
              <a:rPr lang="en-US" baseline="30000" dirty="0"/>
              <a:t>1</a:t>
            </a:r>
            <a:r>
              <a:rPr lang="en-US" dirty="0"/>
              <a:t>, </a:t>
            </a:r>
            <a:r>
              <a:rPr lang="en-US" dirty="0" err="1"/>
              <a:t>Xiuhong</a:t>
            </a:r>
            <a:r>
              <a:rPr lang="en-US" dirty="0"/>
              <a:t> Chen</a:t>
            </a:r>
            <a:r>
              <a:rPr lang="en-US" baseline="30000" dirty="0"/>
              <a:t>1</a:t>
            </a:r>
            <a:r>
              <a:rPr lang="en-US" dirty="0"/>
              <a:t>, Ping Yang</a:t>
            </a:r>
            <a:r>
              <a:rPr lang="en-US" baseline="30000" dirty="0"/>
              <a:t>2</a:t>
            </a:r>
            <a:r>
              <a:rPr lang="en-US" dirty="0"/>
              <a:t>, </a:t>
            </a:r>
            <a:r>
              <a:rPr lang="en-US" dirty="0" err="1"/>
              <a:t>Wuyin</a:t>
            </a:r>
            <a:r>
              <a:rPr lang="en-US" dirty="0"/>
              <a:t> Lin</a:t>
            </a:r>
            <a:r>
              <a:rPr lang="en-US" baseline="30000" dirty="0"/>
              <a:t>3</a:t>
            </a:r>
          </a:p>
          <a:p>
            <a:pPr marL="457200" indent="-457200">
              <a:buAutoNum type="arabicPeriod"/>
            </a:pPr>
            <a:r>
              <a:rPr lang="en-US" altLang="zh-CN" dirty="0"/>
              <a:t> University of Michigan, 2. Texas A&amp;M University, 3. DoE/Brookhaven Lab</a:t>
            </a:r>
          </a:p>
          <a:p>
            <a:r>
              <a:rPr lang="en-US" sz="1900" baseline="30000" dirty="0"/>
              <a:t>* </a:t>
            </a:r>
            <a:r>
              <a:rPr lang="en-US" sz="1900" dirty="0"/>
              <a:t>Now at NOAA GFDL/Princeton University </a:t>
            </a:r>
            <a:r>
              <a:rPr lang="en-US" sz="1900" baseline="30000" dirty="0"/>
              <a:t>+</a:t>
            </a:r>
            <a:r>
              <a:rPr lang="en-US" sz="1900" dirty="0"/>
              <a:t> Now at Hubei Normal University, China</a:t>
            </a:r>
            <a:endParaRPr lang="en-US" sz="1900" baseline="30000" dirty="0"/>
          </a:p>
          <a:p>
            <a:endParaRPr lang="en-US" sz="1900" dirty="0"/>
          </a:p>
          <a:p>
            <a:endParaRPr lang="en-US" sz="1900" baseline="30000" dirty="0"/>
          </a:p>
        </p:txBody>
      </p:sp>
      <p:sp>
        <p:nvSpPr>
          <p:cNvPr id="4" name="TextBox 3">
            <a:extLst>
              <a:ext uri="{FF2B5EF4-FFF2-40B4-BE49-F238E27FC236}">
                <a16:creationId xmlns:a16="http://schemas.microsoft.com/office/drawing/2014/main" id="{6E6D300F-5AC5-A541-8428-83446996A9BF}"/>
              </a:ext>
            </a:extLst>
          </p:cNvPr>
          <p:cNvSpPr txBox="1"/>
          <p:nvPr/>
        </p:nvSpPr>
        <p:spPr>
          <a:xfrm>
            <a:off x="4888853" y="5594959"/>
            <a:ext cx="2506455" cy="646331"/>
          </a:xfrm>
          <a:prstGeom prst="rect">
            <a:avLst/>
          </a:prstGeom>
          <a:noFill/>
        </p:spPr>
        <p:txBody>
          <a:bodyPr wrap="none" rtlCol="0">
            <a:spAutoFit/>
          </a:bodyPr>
          <a:lstStyle/>
          <a:p>
            <a:pPr algn="ctr"/>
            <a:r>
              <a:rPr lang="en-US" dirty="0"/>
              <a:t>3RD PAN-GASS MEETING</a:t>
            </a:r>
          </a:p>
          <a:p>
            <a:pPr algn="ctr"/>
            <a:r>
              <a:rPr lang="en-US" altLang="zh-CN" dirty="0"/>
              <a:t>July 25, 2022</a:t>
            </a:r>
          </a:p>
        </p:txBody>
      </p:sp>
      <p:sp>
        <p:nvSpPr>
          <p:cNvPr id="5" name="TextBox 4">
            <a:extLst>
              <a:ext uri="{FF2B5EF4-FFF2-40B4-BE49-F238E27FC236}">
                <a16:creationId xmlns:a16="http://schemas.microsoft.com/office/drawing/2014/main" id="{847FE466-F92D-874D-BAAB-598644DBE6DB}"/>
              </a:ext>
            </a:extLst>
          </p:cNvPr>
          <p:cNvSpPr txBox="1"/>
          <p:nvPr/>
        </p:nvSpPr>
        <p:spPr>
          <a:xfrm>
            <a:off x="2596663" y="6241290"/>
            <a:ext cx="6366102" cy="369332"/>
          </a:xfrm>
          <a:prstGeom prst="rect">
            <a:avLst/>
          </a:prstGeom>
          <a:noFill/>
        </p:spPr>
        <p:txBody>
          <a:bodyPr wrap="none" rtlCol="0">
            <a:spAutoFit/>
          </a:bodyPr>
          <a:lstStyle/>
          <a:p>
            <a:r>
              <a:rPr lang="en-US" altLang="zh-CN" dirty="0"/>
              <a:t>Acknowledgements:</a:t>
            </a:r>
            <a:r>
              <a:rPr lang="zh-CN" altLang="en-US" dirty="0"/>
              <a:t> </a:t>
            </a:r>
            <a:r>
              <a:rPr lang="en-US" altLang="zh-CN" dirty="0"/>
              <a:t>DoE/BER (</a:t>
            </a:r>
            <a:r>
              <a:rPr lang="en-US" dirty="0"/>
              <a:t>DE-SC0019278 and DE-SC0022117)</a:t>
            </a:r>
          </a:p>
        </p:txBody>
      </p:sp>
      <p:pic>
        <p:nvPicPr>
          <p:cNvPr id="6" name="Picture 5" descr="Split-M-Maize-bar.png">
            <a:extLst>
              <a:ext uri="{FF2B5EF4-FFF2-40B4-BE49-F238E27FC236}">
                <a16:creationId xmlns:a16="http://schemas.microsoft.com/office/drawing/2014/main" id="{FFA485F5-2452-BC4F-AF8B-C0CD123B7B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0" y="367295"/>
            <a:ext cx="4883188" cy="2901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Split-M-Maize-bar.png">
            <a:extLst>
              <a:ext uri="{FF2B5EF4-FFF2-40B4-BE49-F238E27FC236}">
                <a16:creationId xmlns:a16="http://schemas.microsoft.com/office/drawing/2014/main" id="{199F5D7E-5D69-B742-9983-C1B1B38DAD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95" y="48127"/>
            <a:ext cx="1361161" cy="809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84114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58330" y="254775"/>
            <a:ext cx="10515600" cy="1325563"/>
          </a:xfrm>
        </p:spPr>
        <p:txBody>
          <a:bodyPr>
            <a:normAutofit/>
          </a:bodyPr>
          <a:lstStyle/>
          <a:p>
            <a:r>
              <a:rPr lang="en-US" dirty="0"/>
              <a:t>On top of above considerations: seasonality matters</a:t>
            </a:r>
          </a:p>
        </p:txBody>
      </p:sp>
      <p:cxnSp>
        <p:nvCxnSpPr>
          <p:cNvPr id="6" name="Straight Connector 5"/>
          <p:cNvCxnSpPr/>
          <p:nvPr/>
        </p:nvCxnSpPr>
        <p:spPr>
          <a:xfrm>
            <a:off x="2561810" y="3440949"/>
            <a:ext cx="5871824" cy="27309"/>
          </a:xfrm>
          <a:prstGeom prst="line">
            <a:avLst/>
          </a:prstGeom>
        </p:spPr>
        <p:style>
          <a:lnRef idx="2">
            <a:schemeClr val="accent1"/>
          </a:lnRef>
          <a:fillRef idx="0">
            <a:schemeClr val="accent1"/>
          </a:fillRef>
          <a:effectRef idx="1">
            <a:schemeClr val="accent1"/>
          </a:effectRef>
          <a:fontRef idx="minor">
            <a:schemeClr val="tx1"/>
          </a:fontRef>
        </p:style>
      </p:cxnSp>
      <p:sp>
        <p:nvSpPr>
          <p:cNvPr id="8" name="Down Arrow 7"/>
          <p:cNvSpPr/>
          <p:nvPr/>
        </p:nvSpPr>
        <p:spPr>
          <a:xfrm>
            <a:off x="3032921" y="2416856"/>
            <a:ext cx="662288" cy="1024092"/>
          </a:xfrm>
          <a:prstGeom prst="downArrow">
            <a:avLst/>
          </a:prstGeom>
          <a:solidFill>
            <a:srgbClr val="FF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wn Arrow 8"/>
          <p:cNvSpPr/>
          <p:nvPr/>
        </p:nvSpPr>
        <p:spPr>
          <a:xfrm>
            <a:off x="6005164" y="2771875"/>
            <a:ext cx="314075" cy="6690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Up Arrow 9"/>
          <p:cNvSpPr/>
          <p:nvPr/>
        </p:nvSpPr>
        <p:spPr>
          <a:xfrm>
            <a:off x="3695209" y="2771876"/>
            <a:ext cx="423318" cy="669073"/>
          </a:xfrm>
          <a:prstGeom prst="upArrow">
            <a:avLst/>
          </a:prstGeom>
          <a:solidFill>
            <a:srgbClr val="FF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Up Arrow 10"/>
          <p:cNvSpPr/>
          <p:nvPr/>
        </p:nvSpPr>
        <p:spPr>
          <a:xfrm>
            <a:off x="5499914" y="2416857"/>
            <a:ext cx="314075" cy="102409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178551" y="1979910"/>
            <a:ext cx="518091" cy="369332"/>
          </a:xfrm>
          <a:prstGeom prst="rect">
            <a:avLst/>
          </a:prstGeom>
          <a:noFill/>
        </p:spPr>
        <p:txBody>
          <a:bodyPr wrap="none" rtlCol="0">
            <a:spAutoFit/>
          </a:bodyPr>
          <a:lstStyle/>
          <a:p>
            <a:r>
              <a:rPr lang="en-US" b="1" dirty="0">
                <a:solidFill>
                  <a:schemeClr val="accent6">
                    <a:lumMod val="75000"/>
                  </a:schemeClr>
                </a:solidFill>
              </a:rPr>
              <a:t>SW</a:t>
            </a:r>
          </a:p>
        </p:txBody>
      </p:sp>
      <p:sp>
        <p:nvSpPr>
          <p:cNvPr id="13" name="TextBox 12"/>
          <p:cNvSpPr txBox="1"/>
          <p:nvPr/>
        </p:nvSpPr>
        <p:spPr>
          <a:xfrm>
            <a:off x="5826795" y="1979911"/>
            <a:ext cx="593732" cy="461665"/>
          </a:xfrm>
          <a:prstGeom prst="rect">
            <a:avLst/>
          </a:prstGeom>
          <a:noFill/>
        </p:spPr>
        <p:txBody>
          <a:bodyPr wrap="none" rtlCol="0">
            <a:spAutoFit/>
          </a:bodyPr>
          <a:lstStyle/>
          <a:p>
            <a:r>
              <a:rPr lang="en-US" sz="2400" b="1" dirty="0">
                <a:solidFill>
                  <a:schemeClr val="tx2">
                    <a:lumMod val="60000"/>
                    <a:lumOff val="40000"/>
                  </a:schemeClr>
                </a:solidFill>
              </a:rPr>
              <a:t>LW</a:t>
            </a:r>
          </a:p>
        </p:txBody>
      </p:sp>
      <p:sp>
        <p:nvSpPr>
          <p:cNvPr id="14" name="Up Arrow 13"/>
          <p:cNvSpPr/>
          <p:nvPr/>
        </p:nvSpPr>
        <p:spPr>
          <a:xfrm>
            <a:off x="7054440" y="2771875"/>
            <a:ext cx="300419" cy="669072"/>
          </a:xfrm>
          <a:prstGeom prst="upArrow">
            <a:avLst/>
          </a:prstGeom>
          <a:solidFill>
            <a:schemeClr val="accent5">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2238087" y="-27309"/>
            <a:ext cx="184666" cy="369332"/>
          </a:xfrm>
          <a:prstGeom prst="rect">
            <a:avLst/>
          </a:prstGeom>
          <a:noFill/>
          <a:ln>
            <a:solidFill>
              <a:srgbClr val="008000"/>
            </a:solidFill>
          </a:ln>
        </p:spPr>
        <p:txBody>
          <a:bodyPr wrap="none" rtlCol="0">
            <a:spAutoFit/>
          </a:bodyPr>
          <a:lstStyle/>
          <a:p>
            <a:endParaRPr lang="en-US" dirty="0"/>
          </a:p>
        </p:txBody>
      </p:sp>
      <p:sp>
        <p:nvSpPr>
          <p:cNvPr id="17" name="Up Arrow 16"/>
          <p:cNvSpPr/>
          <p:nvPr/>
        </p:nvSpPr>
        <p:spPr>
          <a:xfrm>
            <a:off x="7643813" y="2935729"/>
            <a:ext cx="175329" cy="532528"/>
          </a:xfrm>
          <a:prstGeom prst="upArrow">
            <a:avLst/>
          </a:prstGeom>
          <a:solidFill>
            <a:schemeClr val="accent5">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6991883" y="2349242"/>
            <a:ext cx="425530" cy="369332"/>
          </a:xfrm>
          <a:prstGeom prst="rect">
            <a:avLst/>
          </a:prstGeom>
          <a:noFill/>
        </p:spPr>
        <p:txBody>
          <a:bodyPr wrap="none" rtlCol="0">
            <a:spAutoFit/>
          </a:bodyPr>
          <a:lstStyle/>
          <a:p>
            <a:r>
              <a:rPr lang="en-US" b="1" dirty="0">
                <a:solidFill>
                  <a:schemeClr val="accent5">
                    <a:lumMod val="75000"/>
                  </a:schemeClr>
                </a:solidFill>
              </a:rPr>
              <a:t>LH</a:t>
            </a:r>
          </a:p>
        </p:txBody>
      </p:sp>
      <p:sp>
        <p:nvSpPr>
          <p:cNvPr id="19" name="TextBox 18"/>
          <p:cNvSpPr txBox="1"/>
          <p:nvPr/>
        </p:nvSpPr>
        <p:spPr>
          <a:xfrm>
            <a:off x="7643813" y="2491505"/>
            <a:ext cx="439393" cy="369332"/>
          </a:xfrm>
          <a:prstGeom prst="rect">
            <a:avLst/>
          </a:prstGeom>
          <a:noFill/>
        </p:spPr>
        <p:txBody>
          <a:bodyPr wrap="none" rtlCol="0">
            <a:spAutoFit/>
          </a:bodyPr>
          <a:lstStyle/>
          <a:p>
            <a:r>
              <a:rPr lang="en-US" b="1" dirty="0">
                <a:solidFill>
                  <a:schemeClr val="accent5">
                    <a:lumMod val="75000"/>
                  </a:schemeClr>
                </a:solidFill>
              </a:rPr>
              <a:t>SH</a:t>
            </a:r>
          </a:p>
        </p:txBody>
      </p:sp>
      <p:sp>
        <p:nvSpPr>
          <p:cNvPr id="26" name="TextBox 25"/>
          <p:cNvSpPr txBox="1"/>
          <p:nvPr/>
        </p:nvSpPr>
        <p:spPr>
          <a:xfrm>
            <a:off x="5828227" y="3657202"/>
            <a:ext cx="593732" cy="461665"/>
          </a:xfrm>
          <a:prstGeom prst="rect">
            <a:avLst/>
          </a:prstGeom>
          <a:noFill/>
        </p:spPr>
        <p:txBody>
          <a:bodyPr wrap="none" rtlCol="0">
            <a:spAutoFit/>
          </a:bodyPr>
          <a:lstStyle/>
          <a:p>
            <a:r>
              <a:rPr lang="en-US" sz="2400" b="1" dirty="0">
                <a:solidFill>
                  <a:schemeClr val="tx2">
                    <a:lumMod val="60000"/>
                    <a:lumOff val="40000"/>
                  </a:schemeClr>
                </a:solidFill>
              </a:rPr>
              <a:t>LW</a:t>
            </a:r>
          </a:p>
        </p:txBody>
      </p:sp>
      <p:sp>
        <p:nvSpPr>
          <p:cNvPr id="31" name="TextBox 30"/>
          <p:cNvSpPr txBox="1"/>
          <p:nvPr/>
        </p:nvSpPr>
        <p:spPr>
          <a:xfrm>
            <a:off x="8435067" y="2553939"/>
            <a:ext cx="1646605" cy="369332"/>
          </a:xfrm>
          <a:prstGeom prst="rect">
            <a:avLst/>
          </a:prstGeom>
          <a:noFill/>
        </p:spPr>
        <p:txBody>
          <a:bodyPr wrap="none" rtlCol="0">
            <a:spAutoFit/>
          </a:bodyPr>
          <a:lstStyle/>
          <a:p>
            <a:r>
              <a:rPr lang="en-US" b="1" dirty="0"/>
              <a:t>Global Average</a:t>
            </a:r>
          </a:p>
        </p:txBody>
      </p:sp>
      <p:sp>
        <p:nvSpPr>
          <p:cNvPr id="32" name="TextBox 31"/>
          <p:cNvSpPr txBox="1"/>
          <p:nvPr/>
        </p:nvSpPr>
        <p:spPr>
          <a:xfrm>
            <a:off x="8435067" y="3256281"/>
            <a:ext cx="959993" cy="400110"/>
          </a:xfrm>
          <a:prstGeom prst="rect">
            <a:avLst/>
          </a:prstGeom>
          <a:noFill/>
        </p:spPr>
        <p:txBody>
          <a:bodyPr wrap="none" rtlCol="0">
            <a:spAutoFit/>
          </a:bodyPr>
          <a:lstStyle/>
          <a:p>
            <a:r>
              <a:rPr lang="en-US" sz="2000" b="1" dirty="0"/>
              <a:t>surface</a:t>
            </a:r>
          </a:p>
        </p:txBody>
      </p:sp>
      <p:grpSp>
        <p:nvGrpSpPr>
          <p:cNvPr id="37" name="Group 36"/>
          <p:cNvGrpSpPr/>
          <p:nvPr/>
        </p:nvGrpSpPr>
        <p:grpSpPr>
          <a:xfrm>
            <a:off x="1981200" y="4091927"/>
            <a:ext cx="8531578" cy="2466826"/>
            <a:chOff x="457200" y="4091927"/>
            <a:chExt cx="8531578" cy="2466826"/>
          </a:xfrm>
        </p:grpSpPr>
        <p:cxnSp>
          <p:nvCxnSpPr>
            <p:cNvPr id="20" name="Straight Connector 19"/>
            <p:cNvCxnSpPr/>
            <p:nvPr/>
          </p:nvCxnSpPr>
          <p:spPr>
            <a:xfrm>
              <a:off x="1039242" y="5118239"/>
              <a:ext cx="5871824" cy="27309"/>
            </a:xfrm>
            <a:prstGeom prst="line">
              <a:avLst/>
            </a:prstGeom>
          </p:spPr>
          <p:style>
            <a:lnRef idx="2">
              <a:schemeClr val="accent1"/>
            </a:lnRef>
            <a:fillRef idx="0">
              <a:schemeClr val="accent1"/>
            </a:fillRef>
            <a:effectRef idx="1">
              <a:schemeClr val="accent1"/>
            </a:effectRef>
            <a:fontRef idx="minor">
              <a:schemeClr val="tx1"/>
            </a:fontRef>
          </p:style>
        </p:cxnSp>
        <p:sp>
          <p:nvSpPr>
            <p:cNvPr id="22" name="Down Arrow 21"/>
            <p:cNvSpPr/>
            <p:nvPr/>
          </p:nvSpPr>
          <p:spPr>
            <a:xfrm>
              <a:off x="3975913" y="4168795"/>
              <a:ext cx="415364" cy="9472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Up Arrow 23"/>
            <p:cNvSpPr/>
            <p:nvPr/>
          </p:nvSpPr>
          <p:spPr>
            <a:xfrm>
              <a:off x="3282314" y="4091927"/>
              <a:ext cx="418301" cy="102409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Up Arrow 26"/>
            <p:cNvSpPr/>
            <p:nvPr/>
          </p:nvSpPr>
          <p:spPr>
            <a:xfrm>
              <a:off x="5531871" y="4907460"/>
              <a:ext cx="298987" cy="210778"/>
            </a:xfrm>
            <a:prstGeom prst="upArrow">
              <a:avLst/>
            </a:prstGeom>
            <a:solidFill>
              <a:schemeClr val="accent5">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Up Arrow 27"/>
            <p:cNvSpPr/>
            <p:nvPr/>
          </p:nvSpPr>
          <p:spPr>
            <a:xfrm>
              <a:off x="6121244" y="4970258"/>
              <a:ext cx="173897" cy="175290"/>
            </a:xfrm>
            <a:prstGeom prst="upArrow">
              <a:avLst/>
            </a:prstGeom>
            <a:solidFill>
              <a:schemeClr val="accent5">
                <a:lumMod val="60000"/>
                <a:lumOff val="4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5405328" y="4353462"/>
              <a:ext cx="425530" cy="369332"/>
            </a:xfrm>
            <a:prstGeom prst="rect">
              <a:avLst/>
            </a:prstGeom>
            <a:noFill/>
          </p:spPr>
          <p:txBody>
            <a:bodyPr wrap="none" rtlCol="0">
              <a:spAutoFit/>
            </a:bodyPr>
            <a:lstStyle/>
            <a:p>
              <a:r>
                <a:rPr lang="en-US" b="1" dirty="0">
                  <a:solidFill>
                    <a:schemeClr val="accent5">
                      <a:lumMod val="75000"/>
                    </a:schemeClr>
                  </a:solidFill>
                </a:rPr>
                <a:t>LH</a:t>
              </a:r>
            </a:p>
          </p:txBody>
        </p:sp>
        <p:sp>
          <p:nvSpPr>
            <p:cNvPr id="30" name="TextBox 29"/>
            <p:cNvSpPr txBox="1"/>
            <p:nvPr/>
          </p:nvSpPr>
          <p:spPr>
            <a:xfrm>
              <a:off x="5976777" y="4538128"/>
              <a:ext cx="439393" cy="369332"/>
            </a:xfrm>
            <a:prstGeom prst="rect">
              <a:avLst/>
            </a:prstGeom>
            <a:noFill/>
          </p:spPr>
          <p:txBody>
            <a:bodyPr wrap="none" rtlCol="0">
              <a:spAutoFit/>
            </a:bodyPr>
            <a:lstStyle/>
            <a:p>
              <a:r>
                <a:rPr lang="en-US" b="1" dirty="0">
                  <a:solidFill>
                    <a:schemeClr val="accent5">
                      <a:lumMod val="75000"/>
                    </a:schemeClr>
                  </a:solidFill>
                </a:rPr>
                <a:t>SH</a:t>
              </a:r>
            </a:p>
          </p:txBody>
        </p:sp>
        <p:sp>
          <p:nvSpPr>
            <p:cNvPr id="33" name="TextBox 32"/>
            <p:cNvSpPr txBox="1"/>
            <p:nvPr/>
          </p:nvSpPr>
          <p:spPr>
            <a:xfrm>
              <a:off x="6911066" y="4785572"/>
              <a:ext cx="959993" cy="400110"/>
            </a:xfrm>
            <a:prstGeom prst="rect">
              <a:avLst/>
            </a:prstGeom>
            <a:noFill/>
          </p:spPr>
          <p:txBody>
            <a:bodyPr wrap="none" rtlCol="0">
              <a:spAutoFit/>
            </a:bodyPr>
            <a:lstStyle/>
            <a:p>
              <a:r>
                <a:rPr lang="en-US" sz="2000" b="1" dirty="0"/>
                <a:t>surface</a:t>
              </a:r>
            </a:p>
          </p:txBody>
        </p:sp>
        <p:sp>
          <p:nvSpPr>
            <p:cNvPr id="34" name="TextBox 33"/>
            <p:cNvSpPr txBox="1"/>
            <p:nvPr/>
          </p:nvSpPr>
          <p:spPr>
            <a:xfrm>
              <a:off x="6911066" y="4191146"/>
              <a:ext cx="1569660" cy="400110"/>
            </a:xfrm>
            <a:prstGeom prst="rect">
              <a:avLst/>
            </a:prstGeom>
            <a:noFill/>
          </p:spPr>
          <p:txBody>
            <a:bodyPr wrap="none" rtlCol="0">
              <a:spAutoFit/>
            </a:bodyPr>
            <a:lstStyle/>
            <a:p>
              <a:r>
                <a:rPr lang="en-US" sz="2000" b="1" dirty="0"/>
                <a:t>Arctic winter</a:t>
              </a:r>
            </a:p>
          </p:txBody>
        </p:sp>
        <p:sp>
          <p:nvSpPr>
            <p:cNvPr id="35" name="Parallelogram 34"/>
            <p:cNvSpPr/>
            <p:nvPr/>
          </p:nvSpPr>
          <p:spPr>
            <a:xfrm>
              <a:off x="1654550" y="5118239"/>
              <a:ext cx="5256516" cy="398201"/>
            </a:xfrm>
            <a:prstGeom prst="parallelogram">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Sea Ice</a:t>
              </a:r>
            </a:p>
          </p:txBody>
        </p:sp>
        <p:sp>
          <p:nvSpPr>
            <p:cNvPr id="36" name="TextBox 35"/>
            <p:cNvSpPr txBox="1"/>
            <p:nvPr/>
          </p:nvSpPr>
          <p:spPr>
            <a:xfrm>
              <a:off x="457200" y="5912422"/>
              <a:ext cx="8531578" cy="646331"/>
            </a:xfrm>
            <a:prstGeom prst="rect">
              <a:avLst/>
            </a:prstGeom>
            <a:noFill/>
          </p:spPr>
          <p:txBody>
            <a:bodyPr wrap="square" rtlCol="0">
              <a:spAutoFit/>
            </a:bodyPr>
            <a:lstStyle/>
            <a:p>
              <a:r>
                <a:rPr lang="en-US" b="1" dirty="0"/>
                <a:t>Hypothesis: missing LW processes would affect Arctic winter T</a:t>
              </a:r>
              <a:r>
                <a:rPr lang="en-US" b="1" baseline="-25000" dirty="0"/>
                <a:t>s</a:t>
              </a:r>
              <a:r>
                <a:rPr lang="en-US" b="1" dirty="0"/>
                <a:t> the most, which then affects subsequent processes and feedbacks in the following seasons.</a:t>
              </a:r>
            </a:p>
          </p:txBody>
        </p:sp>
      </p:grpSp>
      <p:pic>
        <p:nvPicPr>
          <p:cNvPr id="38" name="Picture 37" descr="Split-M-Maize-bar.png">
            <a:extLst>
              <a:ext uri="{FF2B5EF4-FFF2-40B4-BE49-F238E27FC236}">
                <a16:creationId xmlns:a16="http://schemas.microsoft.com/office/drawing/2014/main" id="{C0F32022-B683-8246-80C1-3224007ADDC8}"/>
              </a:ext>
            </a:extLst>
          </p:cNvPr>
          <p:cNvPicPr>
            <a:picLocks noChangeAspect="1"/>
          </p:cNvPicPr>
          <p:nvPr/>
        </p:nvPicPr>
        <p:blipFill>
          <a:blip r:embed="rId2"/>
          <a:srcRect/>
          <a:stretch>
            <a:fillRect/>
          </a:stretch>
        </p:blipFill>
        <p:spPr bwMode="auto">
          <a:xfrm>
            <a:off x="115329" y="0"/>
            <a:ext cx="914400" cy="542925"/>
          </a:xfrm>
          <a:prstGeom prst="rect">
            <a:avLst/>
          </a:prstGeom>
          <a:noFill/>
          <a:ln w="9525">
            <a:noFill/>
            <a:miter lim="800000"/>
            <a:headEnd/>
            <a:tailEnd/>
          </a:ln>
        </p:spPr>
      </p:pic>
    </p:spTree>
    <p:extLst>
      <p:ext uri="{BB962C8B-B14F-4D97-AF65-F5344CB8AC3E}">
        <p14:creationId xmlns:p14="http://schemas.microsoft.com/office/powerpoint/2010/main" val="288955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3" name="Title 2"/>
          <p:cNvSpPr>
            <a:spLocks noGrp="1"/>
          </p:cNvSpPr>
          <p:nvPr>
            <p:ph type="title"/>
          </p:nvPr>
        </p:nvSpPr>
        <p:spPr>
          <a:xfrm>
            <a:off x="1334530" y="136525"/>
            <a:ext cx="10857470" cy="793532"/>
          </a:xfrm>
        </p:spPr>
        <p:txBody>
          <a:bodyPr>
            <a:noAutofit/>
          </a:bodyPr>
          <a:lstStyle/>
          <a:p>
            <a:pPr algn="ctr"/>
            <a:r>
              <a:rPr lang="en-US" sz="3200" dirty="0"/>
              <a:t>Treat the two missing processes </a:t>
            </a:r>
            <a:br>
              <a:rPr lang="en-US" sz="3200" dirty="0"/>
            </a:br>
            <a:r>
              <a:rPr lang="en-US" sz="3200" dirty="0"/>
              <a:t>(Huang et al. 2018; Chen et al. 2020)</a:t>
            </a:r>
          </a:p>
        </p:txBody>
      </p:sp>
      <p:sp>
        <p:nvSpPr>
          <p:cNvPr id="1071" name="Google Shape;1071;p63"/>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a:pPr/>
              <a:t>11</a:t>
            </a:fld>
            <a:endParaRPr dirty="0"/>
          </a:p>
        </p:txBody>
      </p:sp>
      <p:graphicFrame>
        <p:nvGraphicFramePr>
          <p:cNvPr id="1072" name="Google Shape;1072;p63"/>
          <p:cNvGraphicFramePr/>
          <p:nvPr>
            <p:extLst>
              <p:ext uri="{D42A27DB-BD31-4B8C-83A1-F6EECF244321}">
                <p14:modId xmlns:p14="http://schemas.microsoft.com/office/powerpoint/2010/main" val="1279968607"/>
              </p:ext>
            </p:extLst>
          </p:nvPr>
        </p:nvGraphicFramePr>
        <p:xfrm>
          <a:off x="1878227" y="1073426"/>
          <a:ext cx="9475573" cy="5285624"/>
        </p:xfrm>
        <a:graphic>
          <a:graphicData uri="http://schemas.openxmlformats.org/drawingml/2006/table">
            <a:tbl>
              <a:tblPr>
                <a:noFill/>
              </a:tblPr>
              <a:tblGrid>
                <a:gridCol w="2533135">
                  <a:extLst>
                    <a:ext uri="{9D8B030D-6E8A-4147-A177-3AD203B41FA5}">
                      <a16:colId xmlns:a16="http://schemas.microsoft.com/office/drawing/2014/main" val="20000"/>
                    </a:ext>
                  </a:extLst>
                </a:gridCol>
                <a:gridCol w="6942438">
                  <a:extLst>
                    <a:ext uri="{9D8B030D-6E8A-4147-A177-3AD203B41FA5}">
                      <a16:colId xmlns:a16="http://schemas.microsoft.com/office/drawing/2014/main" val="20001"/>
                    </a:ext>
                  </a:extLst>
                </a:gridCol>
              </a:tblGrid>
              <a:tr h="1277705">
                <a:tc>
                  <a:txBody>
                    <a:bodyPr/>
                    <a:lstStyle/>
                    <a:p>
                      <a:pPr marL="0" lvl="0" indent="0" algn="l" rtl="0">
                        <a:spcBef>
                          <a:spcPts val="0"/>
                        </a:spcBef>
                        <a:spcAft>
                          <a:spcPts val="0"/>
                        </a:spcAft>
                        <a:buNone/>
                      </a:pPr>
                      <a:r>
                        <a:rPr lang="en-US" sz="2700" dirty="0"/>
                        <a:t>Ice cloud</a:t>
                      </a:r>
                      <a:endParaRPr sz="2700" dirty="0"/>
                    </a:p>
                  </a:txBody>
                  <a:tcPr marL="91425" marR="91425" marT="121900" marB="121900">
                    <a:solidFill>
                      <a:srgbClr val="EFEFEF"/>
                    </a:solidFill>
                  </a:tcPr>
                </a:tc>
                <a:tc>
                  <a:txBody>
                    <a:bodyPr/>
                    <a:lstStyle/>
                    <a:p>
                      <a:pPr marL="285750" indent="-285750">
                        <a:buFont typeface="Arial"/>
                        <a:buChar char="•"/>
                      </a:pPr>
                      <a:r>
                        <a:rPr lang="en-US" sz="2400" dirty="0"/>
                        <a:t>MC6</a:t>
                      </a:r>
                      <a:r>
                        <a:rPr lang="en-US" sz="2400" baseline="0" dirty="0"/>
                        <a:t> ice cloud optics</a:t>
                      </a:r>
                    </a:p>
                    <a:p>
                      <a:pPr marL="285750" indent="-285750">
                        <a:buFont typeface="Arial"/>
                        <a:buChar char="•"/>
                      </a:pPr>
                      <a:r>
                        <a:rPr lang="en-US" sz="2400" baseline="0" dirty="0"/>
                        <a:t>A hybrid 2S/4S LW scattering solver into RRTMG_LW (</a:t>
                      </a:r>
                      <a:r>
                        <a:rPr lang="en-US" sz="2400" baseline="0" dirty="0" err="1"/>
                        <a:t>Toon</a:t>
                      </a:r>
                      <a:r>
                        <a:rPr lang="en-US" sz="2400" baseline="0" dirty="0"/>
                        <a:t> et al., 1989; </a:t>
                      </a:r>
                      <a:r>
                        <a:rPr lang="en-US" sz="2400" baseline="0" dirty="0" err="1"/>
                        <a:t>Kuo</a:t>
                      </a:r>
                      <a:r>
                        <a:rPr lang="en-US" sz="2400" baseline="0" dirty="0"/>
                        <a:t> et al., 2020)</a:t>
                      </a:r>
                      <a:endParaRPr lang="en-US" sz="2400" dirty="0"/>
                    </a:p>
                  </a:txBody>
                  <a:tcPr marL="91425" marR="91425" marT="121900" marB="121900">
                    <a:solidFill>
                      <a:srgbClr val="FFFFFF"/>
                    </a:solidFill>
                  </a:tcPr>
                </a:tc>
                <a:extLst>
                  <a:ext uri="{0D108BD9-81ED-4DB2-BD59-A6C34878D82A}">
                    <a16:rowId xmlns:a16="http://schemas.microsoft.com/office/drawing/2014/main" val="10000"/>
                  </a:ext>
                </a:extLst>
              </a:tr>
              <a:tr h="2671607">
                <a:tc>
                  <a:txBody>
                    <a:bodyPr/>
                    <a:lstStyle/>
                    <a:p>
                      <a:pPr marL="0" lvl="0" indent="0" algn="l" rtl="0">
                        <a:spcBef>
                          <a:spcPts val="0"/>
                        </a:spcBef>
                        <a:spcAft>
                          <a:spcPts val="0"/>
                        </a:spcAft>
                        <a:buNone/>
                      </a:pPr>
                      <a:r>
                        <a:rPr lang="en-US" sz="2700" dirty="0"/>
                        <a:t>Surface spectral emissivity</a:t>
                      </a:r>
                      <a:endParaRPr sz="2700" dirty="0"/>
                    </a:p>
                  </a:txBody>
                  <a:tcPr marL="91425" marR="91425" marT="121900" marB="121900">
                    <a:solidFill>
                      <a:srgbClr val="EFEFEF"/>
                    </a:solidFill>
                  </a:tcPr>
                </a:tc>
                <a:tc>
                  <a:txBody>
                    <a:bodyPr/>
                    <a:lstStyle/>
                    <a:p>
                      <a:pPr marL="285750" indent="-285750">
                        <a:buFont typeface="Arial"/>
                        <a:buChar char="•"/>
                      </a:pPr>
                      <a:r>
                        <a:rPr lang="en-US" sz="2400" dirty="0"/>
                        <a:t>Based</a:t>
                      </a:r>
                      <a:r>
                        <a:rPr lang="en-US" sz="2400" baseline="0" dirty="0"/>
                        <a:t> on the spectral emissivity database (Huang et al., 2016)</a:t>
                      </a:r>
                    </a:p>
                    <a:p>
                      <a:pPr marL="285750" indent="-285750">
                        <a:buFont typeface="Arial"/>
                        <a:buChar char="•"/>
                      </a:pPr>
                      <a:r>
                        <a:rPr lang="en-US" sz="2400" baseline="0" dirty="0"/>
                        <a:t>Prescribed land spectral emissivity</a:t>
                      </a:r>
                    </a:p>
                    <a:p>
                      <a:pPr marL="285750" indent="-285750">
                        <a:buFont typeface="Arial"/>
                        <a:buChar char="•"/>
                      </a:pPr>
                      <a:r>
                        <a:rPr lang="en-US" sz="2400" baseline="0" dirty="0"/>
                        <a:t>Prognostic spectral emissivity over sea ice and ocean</a:t>
                      </a:r>
                    </a:p>
                  </a:txBody>
                  <a:tcPr marL="91425" marR="91425" marT="121900" marB="121900">
                    <a:solidFill>
                      <a:srgbClr val="FFFFFF"/>
                    </a:solidFill>
                  </a:tcPr>
                </a:tc>
                <a:extLst>
                  <a:ext uri="{0D108BD9-81ED-4DB2-BD59-A6C34878D82A}">
                    <a16:rowId xmlns:a16="http://schemas.microsoft.com/office/drawing/2014/main" val="10001"/>
                  </a:ext>
                </a:extLst>
              </a:tr>
              <a:tr h="1272937">
                <a:tc>
                  <a:txBody>
                    <a:bodyPr/>
                    <a:lstStyle/>
                    <a:p>
                      <a:pPr marL="0" lvl="0" indent="0" algn="l" rtl="0">
                        <a:spcBef>
                          <a:spcPts val="0"/>
                        </a:spcBef>
                        <a:spcAft>
                          <a:spcPts val="0"/>
                        </a:spcAft>
                        <a:buNone/>
                      </a:pPr>
                      <a:r>
                        <a:rPr lang="en-US" sz="2700" dirty="0"/>
                        <a:t>Implementation</a:t>
                      </a:r>
                      <a:endParaRPr sz="2700" dirty="0"/>
                    </a:p>
                  </a:txBody>
                  <a:tcPr marL="91425" marR="91425" marT="121900" marB="121900">
                    <a:solidFill>
                      <a:srgbClr val="EFEFEF"/>
                    </a:solidFill>
                  </a:tcPr>
                </a:tc>
                <a:tc>
                  <a:txBody>
                    <a:bodyPr/>
                    <a:lstStyle/>
                    <a:p>
                      <a:pPr marL="0" lvl="0" indent="0" algn="l" rtl="0">
                        <a:spcBef>
                          <a:spcPts val="0"/>
                        </a:spcBef>
                        <a:spcAft>
                          <a:spcPts val="0"/>
                        </a:spcAft>
                        <a:buNone/>
                      </a:pPr>
                      <a:r>
                        <a:rPr lang="en-US" sz="2700" dirty="0"/>
                        <a:t>CESM1; E3SM</a:t>
                      </a:r>
                      <a:r>
                        <a:rPr lang="en-US" sz="2700" baseline="0" dirty="0"/>
                        <a:t> v1; E3SM v2</a:t>
                      </a:r>
                    </a:p>
                  </a:txBody>
                  <a:tcPr marL="91425" marR="91425" marT="121900" marB="121900">
                    <a:solidFill>
                      <a:srgbClr val="FFFFFF"/>
                    </a:solidFill>
                  </a:tcPr>
                </a:tc>
                <a:extLst>
                  <a:ext uri="{0D108BD9-81ED-4DB2-BD59-A6C34878D82A}">
                    <a16:rowId xmlns:a16="http://schemas.microsoft.com/office/drawing/2014/main" val="10002"/>
                  </a:ext>
                </a:extLst>
              </a:tr>
            </a:tbl>
          </a:graphicData>
        </a:graphic>
      </p:graphicFrame>
      <p:pic>
        <p:nvPicPr>
          <p:cNvPr id="7" name="Picture 6" descr="Split-M-Maize-bar.png">
            <a:extLst>
              <a:ext uri="{FF2B5EF4-FFF2-40B4-BE49-F238E27FC236}">
                <a16:creationId xmlns:a16="http://schemas.microsoft.com/office/drawing/2014/main" id="{4634E861-9B89-264F-B2C2-62F0D8D5490E}"/>
              </a:ext>
            </a:extLst>
          </p:cNvPr>
          <p:cNvPicPr>
            <a:picLocks noChangeAspect="1"/>
          </p:cNvPicPr>
          <p:nvPr/>
        </p:nvPicPr>
        <p:blipFill>
          <a:blip r:embed="rId3"/>
          <a:srcRect/>
          <a:stretch>
            <a:fillRect/>
          </a:stretch>
        </p:blipFill>
        <p:spPr bwMode="auto">
          <a:xfrm>
            <a:off x="115329" y="0"/>
            <a:ext cx="914400" cy="542925"/>
          </a:xfrm>
          <a:prstGeom prst="rect">
            <a:avLst/>
          </a:prstGeom>
          <a:noFill/>
          <a:ln w="9525">
            <a:noFill/>
            <a:miter lim="800000"/>
            <a:headEnd/>
            <a:tailEnd/>
          </a:ln>
        </p:spPr>
      </p:pic>
    </p:spTree>
    <p:extLst>
      <p:ext uri="{BB962C8B-B14F-4D97-AF65-F5344CB8AC3E}">
        <p14:creationId xmlns:p14="http://schemas.microsoft.com/office/powerpoint/2010/main" val="3588083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4" name="Title 3">
            <a:extLst>
              <a:ext uri="{FF2B5EF4-FFF2-40B4-BE49-F238E27FC236}">
                <a16:creationId xmlns:a16="http://schemas.microsoft.com/office/drawing/2014/main" id="{F3425464-26B4-1F44-85A1-A70970DE9EC5}"/>
              </a:ext>
            </a:extLst>
          </p:cNvPr>
          <p:cNvSpPr>
            <a:spLocks noGrp="1"/>
          </p:cNvSpPr>
          <p:nvPr>
            <p:ph type="title"/>
          </p:nvPr>
        </p:nvSpPr>
        <p:spPr>
          <a:xfrm>
            <a:off x="1018725" y="-50186"/>
            <a:ext cx="10515600" cy="1325563"/>
          </a:xfrm>
        </p:spPr>
        <p:txBody>
          <a:bodyPr/>
          <a:lstStyle/>
          <a:p>
            <a:r>
              <a:rPr lang="en-US" dirty="0"/>
              <a:t>Impact of including ice-cloud scattering alone</a:t>
            </a:r>
          </a:p>
        </p:txBody>
      </p:sp>
      <p:sp>
        <p:nvSpPr>
          <p:cNvPr id="1118" name="Google Shape;1118;p68"/>
          <p:cNvSpPr txBox="1">
            <a:spLocks noGrp="1"/>
          </p:cNvSpPr>
          <p:nvPr>
            <p:ph type="sldNum" sz="quarter" idx="12"/>
          </p:nvPr>
        </p:nvSpPr>
        <p:spPr>
          <a:prstGeom prst="rect">
            <a:avLst/>
          </a:prstGeom>
        </p:spPr>
        <p:txBody>
          <a:bodyPr spcFirstLastPara="1" vert="horz" wrap="square" lIns="91425" tIns="91425" rIns="91425" bIns="91425" rtlCol="0" anchor="ctr" anchorCtr="0">
            <a:noAutofit/>
          </a:bodyPr>
          <a:lstStyle/>
          <a:p>
            <a:fld id="{00000000-1234-1234-1234-123412341234}" type="slidenum">
              <a:rPr lang="en"/>
              <a:pPr/>
              <a:t>12</a:t>
            </a:fld>
            <a:endParaRPr/>
          </a:p>
        </p:txBody>
      </p:sp>
      <p:pic>
        <p:nvPicPr>
          <p:cNvPr id="1119" name="Google Shape;1119;p68"/>
          <p:cNvPicPr preferRelativeResize="0"/>
          <p:nvPr/>
        </p:nvPicPr>
        <p:blipFill>
          <a:blip r:embed="rId3">
            <a:alphaModFix/>
          </a:blip>
          <a:stretch>
            <a:fillRect/>
          </a:stretch>
        </p:blipFill>
        <p:spPr>
          <a:xfrm>
            <a:off x="422313" y="1171017"/>
            <a:ext cx="8532975" cy="5185333"/>
          </a:xfrm>
          <a:prstGeom prst="rect">
            <a:avLst/>
          </a:prstGeom>
          <a:noFill/>
          <a:ln>
            <a:noFill/>
          </a:ln>
        </p:spPr>
      </p:pic>
      <p:sp>
        <p:nvSpPr>
          <p:cNvPr id="1120" name="Google Shape;1120;p68"/>
          <p:cNvSpPr txBox="1"/>
          <p:nvPr/>
        </p:nvSpPr>
        <p:spPr>
          <a:xfrm>
            <a:off x="8254660" y="4558205"/>
            <a:ext cx="3837900" cy="1485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dirty="0"/>
              <a:t>Cloud LW scattering effect</a:t>
            </a:r>
            <a:endParaRPr dirty="0"/>
          </a:p>
          <a:p>
            <a:pPr marL="457200" indent="-342900">
              <a:buSzPts val="1800"/>
              <a:buChar char="●"/>
            </a:pPr>
            <a:r>
              <a:rPr lang="en" dirty="0"/>
              <a:t>SOM &gt;&gt; prescribed-SST</a:t>
            </a:r>
            <a:endParaRPr dirty="0"/>
          </a:p>
          <a:p>
            <a:pPr marL="457200" indent="-342900">
              <a:buSzPts val="1800"/>
              <a:buChar char="●"/>
            </a:pPr>
            <a:r>
              <a:rPr lang="en" dirty="0"/>
              <a:t>polar &gt;&gt; tropics/mid-latitudes</a:t>
            </a:r>
            <a:endParaRPr dirty="0"/>
          </a:p>
          <a:p>
            <a:pPr marL="457200" indent="-342900">
              <a:buClr>
                <a:schemeClr val="dk1"/>
              </a:buClr>
              <a:buSzPts val="1800"/>
              <a:buChar char="●"/>
            </a:pPr>
            <a:r>
              <a:rPr lang="en" dirty="0">
                <a:solidFill>
                  <a:schemeClr val="dk1"/>
                </a:solidFill>
              </a:rPr>
              <a:t>polar winter &gt; polar summer</a:t>
            </a:r>
            <a:endParaRPr dirty="0">
              <a:solidFill>
                <a:schemeClr val="dk1"/>
              </a:solidFill>
            </a:endParaRPr>
          </a:p>
          <a:p>
            <a:pPr marL="457200" indent="-342900">
              <a:buClr>
                <a:schemeClr val="dk1"/>
              </a:buClr>
              <a:buSzPts val="1800"/>
              <a:buChar char="●"/>
            </a:pPr>
            <a:r>
              <a:rPr lang="en" dirty="0">
                <a:solidFill>
                  <a:schemeClr val="dk1"/>
                </a:solidFill>
              </a:rPr>
              <a:t>far-IR &gt;&gt; other band for </a:t>
            </a:r>
            <a:r>
              <a:rPr lang="en">
                <a:solidFill>
                  <a:schemeClr val="dk1"/>
                </a:solidFill>
              </a:rPr>
              <a:t>the impact</a:t>
            </a:r>
            <a:endParaRPr dirty="0"/>
          </a:p>
        </p:txBody>
      </p:sp>
      <p:sp>
        <p:nvSpPr>
          <p:cNvPr id="6" name="TextBox 5">
            <a:extLst>
              <a:ext uri="{FF2B5EF4-FFF2-40B4-BE49-F238E27FC236}">
                <a16:creationId xmlns:a16="http://schemas.microsoft.com/office/drawing/2014/main" id="{32CFC4C9-EEF0-4948-AF33-63797BBCFEB5}"/>
              </a:ext>
            </a:extLst>
          </p:cNvPr>
          <p:cNvSpPr txBox="1"/>
          <p:nvPr/>
        </p:nvSpPr>
        <p:spPr>
          <a:xfrm>
            <a:off x="3287486" y="6211669"/>
            <a:ext cx="3430234" cy="646331"/>
          </a:xfrm>
          <a:prstGeom prst="rect">
            <a:avLst/>
          </a:prstGeom>
          <a:noFill/>
        </p:spPr>
        <p:txBody>
          <a:bodyPr wrap="none" rtlCol="0">
            <a:spAutoFit/>
          </a:bodyPr>
          <a:lstStyle/>
          <a:p>
            <a:r>
              <a:rPr lang="en-US" dirty="0"/>
              <a:t>SOM: slab-ocean model</a:t>
            </a:r>
          </a:p>
          <a:p>
            <a:r>
              <a:rPr lang="en-US" dirty="0"/>
              <a:t>SST: prescribed SST run (AMIP run)</a:t>
            </a:r>
          </a:p>
        </p:txBody>
      </p:sp>
      <p:sp>
        <p:nvSpPr>
          <p:cNvPr id="7" name="TextBox 6">
            <a:extLst>
              <a:ext uri="{FF2B5EF4-FFF2-40B4-BE49-F238E27FC236}">
                <a16:creationId xmlns:a16="http://schemas.microsoft.com/office/drawing/2014/main" id="{E32808CF-0E13-DE4A-ACA0-AEB93FB772AE}"/>
              </a:ext>
            </a:extLst>
          </p:cNvPr>
          <p:cNvSpPr txBox="1"/>
          <p:nvPr/>
        </p:nvSpPr>
        <p:spPr>
          <a:xfrm>
            <a:off x="8402595" y="6356350"/>
            <a:ext cx="1905073" cy="369332"/>
          </a:xfrm>
          <a:prstGeom prst="rect">
            <a:avLst/>
          </a:prstGeom>
          <a:noFill/>
        </p:spPr>
        <p:txBody>
          <a:bodyPr wrap="none" rtlCol="0">
            <a:spAutoFit/>
          </a:bodyPr>
          <a:lstStyle/>
          <a:p>
            <a:r>
              <a:rPr lang="en-US" dirty="0"/>
              <a:t>(Chen et al., 2020)</a:t>
            </a:r>
          </a:p>
        </p:txBody>
      </p:sp>
      <p:pic>
        <p:nvPicPr>
          <p:cNvPr id="12" name="Picture 11" descr="Split-M-Maize-bar.png">
            <a:extLst>
              <a:ext uri="{FF2B5EF4-FFF2-40B4-BE49-F238E27FC236}">
                <a16:creationId xmlns:a16="http://schemas.microsoft.com/office/drawing/2014/main" id="{B78E67E6-9C5C-B24B-8488-4363B8A85266}"/>
              </a:ext>
            </a:extLst>
          </p:cNvPr>
          <p:cNvPicPr>
            <a:picLocks noChangeAspect="1"/>
          </p:cNvPicPr>
          <p:nvPr/>
        </p:nvPicPr>
        <p:blipFill>
          <a:blip r:embed="rId4"/>
          <a:srcRect/>
          <a:stretch>
            <a:fillRect/>
          </a:stretch>
        </p:blipFill>
        <p:spPr bwMode="auto">
          <a:xfrm>
            <a:off x="0" y="0"/>
            <a:ext cx="914400" cy="542925"/>
          </a:xfrm>
          <a:prstGeom prst="rect">
            <a:avLst/>
          </a:prstGeom>
          <a:noFill/>
          <a:ln w="9525">
            <a:noFill/>
            <a:miter lim="800000"/>
            <a:headEnd/>
            <a:tailEnd/>
          </a:ln>
        </p:spPr>
      </p:pic>
    </p:spTree>
    <p:extLst>
      <p:ext uri="{BB962C8B-B14F-4D97-AF65-F5344CB8AC3E}">
        <p14:creationId xmlns:p14="http://schemas.microsoft.com/office/powerpoint/2010/main" val="336653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0C060-6629-2B53-4355-BE8A3003E9EB}"/>
              </a:ext>
            </a:extLst>
          </p:cNvPr>
          <p:cNvSpPr>
            <a:spLocks noGrp="1"/>
          </p:cNvSpPr>
          <p:nvPr>
            <p:ph type="title"/>
          </p:nvPr>
        </p:nvSpPr>
        <p:spPr>
          <a:xfrm>
            <a:off x="1170709" y="0"/>
            <a:ext cx="10740242" cy="990709"/>
          </a:xfrm>
        </p:spPr>
        <p:txBody>
          <a:bodyPr>
            <a:normAutofit fontScale="90000"/>
          </a:bodyPr>
          <a:lstStyle/>
          <a:p>
            <a:r>
              <a:rPr lang="en-US" dirty="0"/>
              <a:t>Ice-cloud scattering impact: the polar amplification</a:t>
            </a:r>
          </a:p>
        </p:txBody>
      </p:sp>
      <p:pic>
        <p:nvPicPr>
          <p:cNvPr id="4" name="Picture 3" descr="Split-M-Maize-bar.png">
            <a:extLst>
              <a:ext uri="{FF2B5EF4-FFF2-40B4-BE49-F238E27FC236}">
                <a16:creationId xmlns:a16="http://schemas.microsoft.com/office/drawing/2014/main" id="{7D2084E1-01D7-224B-AE2F-26EF0812E956}"/>
              </a:ext>
            </a:extLst>
          </p:cNvPr>
          <p:cNvPicPr>
            <a:picLocks noChangeAspect="1"/>
          </p:cNvPicPr>
          <p:nvPr/>
        </p:nvPicPr>
        <p:blipFill>
          <a:blip r:embed="rId2"/>
          <a:srcRect/>
          <a:stretch>
            <a:fillRect/>
          </a:stretch>
        </p:blipFill>
        <p:spPr bwMode="auto">
          <a:xfrm>
            <a:off x="0" y="0"/>
            <a:ext cx="914400" cy="542925"/>
          </a:xfrm>
          <a:prstGeom prst="rect">
            <a:avLst/>
          </a:prstGeom>
          <a:noFill/>
          <a:ln w="9525">
            <a:noFill/>
            <a:miter lim="800000"/>
            <a:headEnd/>
            <a:tailEnd/>
          </a:ln>
        </p:spPr>
      </p:pic>
      <p:pic>
        <p:nvPicPr>
          <p:cNvPr id="6" name="Picture 5" descr="Chart&#10;&#10;Description automatically generated">
            <a:extLst>
              <a:ext uri="{FF2B5EF4-FFF2-40B4-BE49-F238E27FC236}">
                <a16:creationId xmlns:a16="http://schemas.microsoft.com/office/drawing/2014/main" id="{4714796C-B579-670F-045B-E71E50FE1FA7}"/>
              </a:ext>
            </a:extLst>
          </p:cNvPr>
          <p:cNvPicPr>
            <a:picLocks noChangeAspect="1"/>
          </p:cNvPicPr>
          <p:nvPr/>
        </p:nvPicPr>
        <p:blipFill>
          <a:blip r:embed="rId3"/>
          <a:stretch>
            <a:fillRect/>
          </a:stretch>
        </p:blipFill>
        <p:spPr>
          <a:xfrm>
            <a:off x="0" y="944701"/>
            <a:ext cx="5337270" cy="3770416"/>
          </a:xfrm>
          <a:prstGeom prst="rect">
            <a:avLst/>
          </a:prstGeom>
        </p:spPr>
      </p:pic>
      <p:sp>
        <p:nvSpPr>
          <p:cNvPr id="14" name="TextBox 13">
            <a:extLst>
              <a:ext uri="{FF2B5EF4-FFF2-40B4-BE49-F238E27FC236}">
                <a16:creationId xmlns:a16="http://schemas.microsoft.com/office/drawing/2014/main" id="{61DAA2BE-466D-5072-55CB-560F53B47C6E}"/>
              </a:ext>
            </a:extLst>
          </p:cNvPr>
          <p:cNvSpPr txBox="1"/>
          <p:nvPr/>
        </p:nvSpPr>
        <p:spPr>
          <a:xfrm>
            <a:off x="331080" y="853795"/>
            <a:ext cx="7090211" cy="369332"/>
          </a:xfrm>
          <a:prstGeom prst="rect">
            <a:avLst/>
          </a:prstGeom>
          <a:solidFill>
            <a:schemeClr val="bg1"/>
          </a:solidFill>
        </p:spPr>
        <p:txBody>
          <a:bodyPr wrap="none" rtlCol="0">
            <a:spAutoFit/>
          </a:bodyPr>
          <a:lstStyle/>
          <a:p>
            <a:r>
              <a:rPr lang="en-US" dirty="0"/>
              <a:t>OLR difference caused by ice-cloud LW scattering only (offline calculation)</a:t>
            </a:r>
          </a:p>
        </p:txBody>
      </p:sp>
      <p:sp>
        <p:nvSpPr>
          <p:cNvPr id="15" name="TextBox 14">
            <a:extLst>
              <a:ext uri="{FF2B5EF4-FFF2-40B4-BE49-F238E27FC236}">
                <a16:creationId xmlns:a16="http://schemas.microsoft.com/office/drawing/2014/main" id="{9C2E3463-2C62-DB74-E69C-D151D0FCEB77}"/>
              </a:ext>
            </a:extLst>
          </p:cNvPr>
          <p:cNvSpPr txBox="1"/>
          <p:nvPr/>
        </p:nvSpPr>
        <p:spPr>
          <a:xfrm>
            <a:off x="914400" y="5728633"/>
            <a:ext cx="1693733" cy="369332"/>
          </a:xfrm>
          <a:prstGeom prst="rect">
            <a:avLst/>
          </a:prstGeom>
          <a:noFill/>
        </p:spPr>
        <p:txBody>
          <a:bodyPr wrap="none" rtlCol="0">
            <a:spAutoFit/>
          </a:bodyPr>
          <a:lstStyle/>
          <a:p>
            <a:r>
              <a:rPr lang="en-US" b="1" dirty="0">
                <a:solidFill>
                  <a:schemeClr val="bg2">
                    <a:lumMod val="50000"/>
                  </a:schemeClr>
                </a:solidFill>
              </a:rPr>
              <a:t>E3SM v2 results</a:t>
            </a:r>
          </a:p>
        </p:txBody>
      </p:sp>
      <p:grpSp>
        <p:nvGrpSpPr>
          <p:cNvPr id="9" name="Group 8">
            <a:extLst>
              <a:ext uri="{FF2B5EF4-FFF2-40B4-BE49-F238E27FC236}">
                <a16:creationId xmlns:a16="http://schemas.microsoft.com/office/drawing/2014/main" id="{C4CD3DA8-6AFA-FAEE-D0DD-2E127E8FD43A}"/>
              </a:ext>
            </a:extLst>
          </p:cNvPr>
          <p:cNvGrpSpPr/>
          <p:nvPr/>
        </p:nvGrpSpPr>
        <p:grpSpPr>
          <a:xfrm>
            <a:off x="8115300" y="1732212"/>
            <a:ext cx="4076700" cy="3996421"/>
            <a:chOff x="8080469" y="2873617"/>
            <a:chExt cx="4076700" cy="3996421"/>
          </a:xfrm>
        </p:grpSpPr>
        <p:pic>
          <p:nvPicPr>
            <p:cNvPr id="12" name="Picture 11">
              <a:extLst>
                <a:ext uri="{FF2B5EF4-FFF2-40B4-BE49-F238E27FC236}">
                  <a16:creationId xmlns:a16="http://schemas.microsoft.com/office/drawing/2014/main" id="{36C8C190-8366-CCD8-A0FF-2321E1129EF6}"/>
                </a:ext>
              </a:extLst>
            </p:cNvPr>
            <p:cNvPicPr>
              <a:picLocks noChangeAspect="1"/>
            </p:cNvPicPr>
            <p:nvPr/>
          </p:nvPicPr>
          <p:blipFill>
            <a:blip r:embed="rId4"/>
            <a:stretch>
              <a:fillRect/>
            </a:stretch>
          </p:blipFill>
          <p:spPr>
            <a:xfrm rot="16200000">
              <a:off x="8277319" y="2676767"/>
              <a:ext cx="3683000" cy="4076700"/>
            </a:xfrm>
            <a:prstGeom prst="rect">
              <a:avLst/>
            </a:prstGeom>
          </p:spPr>
        </p:pic>
        <p:sp>
          <p:nvSpPr>
            <p:cNvPr id="13" name="TextBox 12">
              <a:extLst>
                <a:ext uri="{FF2B5EF4-FFF2-40B4-BE49-F238E27FC236}">
                  <a16:creationId xmlns:a16="http://schemas.microsoft.com/office/drawing/2014/main" id="{9F0DF580-86B0-B41B-C864-ABBD5D9A9685}"/>
                </a:ext>
              </a:extLst>
            </p:cNvPr>
            <p:cNvSpPr txBox="1"/>
            <p:nvPr/>
          </p:nvSpPr>
          <p:spPr>
            <a:xfrm>
              <a:off x="8547463" y="6500706"/>
              <a:ext cx="3609706" cy="369332"/>
            </a:xfrm>
            <a:prstGeom prst="rect">
              <a:avLst/>
            </a:prstGeom>
            <a:noFill/>
          </p:spPr>
          <p:txBody>
            <a:bodyPr wrap="none" rtlCol="0">
              <a:spAutoFit/>
            </a:bodyPr>
            <a:lstStyle/>
            <a:p>
              <a:r>
                <a:rPr lang="en-US" dirty="0"/>
                <a:t>Costa</a:t>
              </a:r>
              <a:r>
                <a:rPr lang="zh-CN" altLang="en-US" dirty="0"/>
                <a:t> </a:t>
              </a:r>
              <a:r>
                <a:rPr lang="en-US" altLang="zh-CN" dirty="0"/>
                <a:t>&amp;</a:t>
              </a:r>
              <a:r>
                <a:rPr lang="zh-CN" altLang="en-US" dirty="0"/>
                <a:t> </a:t>
              </a:r>
              <a:r>
                <a:rPr lang="en-US" altLang="zh-CN" dirty="0"/>
                <a:t>Shine,</a:t>
              </a:r>
              <a:r>
                <a:rPr lang="zh-CN" altLang="en-US" dirty="0"/>
                <a:t> </a:t>
              </a:r>
              <a:r>
                <a:rPr lang="en-US" altLang="zh-CN" dirty="0"/>
                <a:t>2006</a:t>
              </a:r>
              <a:r>
                <a:rPr lang="zh-CN" altLang="en-US" dirty="0"/>
                <a:t> </a:t>
              </a:r>
              <a:r>
                <a:rPr lang="en-US" altLang="zh-CN" dirty="0"/>
                <a:t>(ERA40</a:t>
              </a:r>
              <a:r>
                <a:rPr lang="zh-CN" altLang="en-US" dirty="0"/>
                <a:t> </a:t>
              </a:r>
              <a:r>
                <a:rPr lang="en-US" altLang="zh-CN" dirty="0"/>
                <a:t>+</a:t>
              </a:r>
              <a:r>
                <a:rPr lang="zh-CN" altLang="en-US" dirty="0"/>
                <a:t> </a:t>
              </a:r>
              <a:r>
                <a:rPr lang="en-US" altLang="zh-CN" dirty="0"/>
                <a:t>ISCCP)</a:t>
              </a:r>
              <a:endParaRPr lang="en-US" dirty="0"/>
            </a:p>
          </p:txBody>
        </p:sp>
        <p:sp>
          <p:nvSpPr>
            <p:cNvPr id="3" name="TextBox 2">
              <a:extLst>
                <a:ext uri="{FF2B5EF4-FFF2-40B4-BE49-F238E27FC236}">
                  <a16:creationId xmlns:a16="http://schemas.microsoft.com/office/drawing/2014/main" id="{2CBB43D8-C1CD-39CD-D309-E10B218EDC7D}"/>
                </a:ext>
              </a:extLst>
            </p:cNvPr>
            <p:cNvSpPr txBox="1"/>
            <p:nvPr/>
          </p:nvSpPr>
          <p:spPr>
            <a:xfrm>
              <a:off x="9870219" y="6077055"/>
              <a:ext cx="301686" cy="369332"/>
            </a:xfrm>
            <a:prstGeom prst="rect">
              <a:avLst/>
            </a:prstGeom>
            <a:noFill/>
          </p:spPr>
          <p:txBody>
            <a:bodyPr wrap="none" rtlCol="0">
              <a:spAutoFit/>
            </a:bodyPr>
            <a:lstStyle/>
            <a:p>
              <a:r>
                <a:rPr lang="en-US" dirty="0"/>
                <a:t>0</a:t>
              </a:r>
            </a:p>
          </p:txBody>
        </p:sp>
        <p:sp>
          <p:nvSpPr>
            <p:cNvPr id="11" name="TextBox 10">
              <a:extLst>
                <a:ext uri="{FF2B5EF4-FFF2-40B4-BE49-F238E27FC236}">
                  <a16:creationId xmlns:a16="http://schemas.microsoft.com/office/drawing/2014/main" id="{7A56BD27-1ABE-C8F2-CA8A-A65DD7C06386}"/>
                </a:ext>
              </a:extLst>
            </p:cNvPr>
            <p:cNvSpPr txBox="1"/>
            <p:nvPr/>
          </p:nvSpPr>
          <p:spPr>
            <a:xfrm>
              <a:off x="11058741" y="6117445"/>
              <a:ext cx="489236" cy="369332"/>
            </a:xfrm>
            <a:prstGeom prst="rect">
              <a:avLst/>
            </a:prstGeom>
            <a:noFill/>
          </p:spPr>
          <p:txBody>
            <a:bodyPr wrap="none" rtlCol="0">
              <a:spAutoFit/>
            </a:bodyPr>
            <a:lstStyle/>
            <a:p>
              <a:r>
                <a:rPr lang="en-US" dirty="0"/>
                <a:t>-60</a:t>
              </a:r>
            </a:p>
          </p:txBody>
        </p:sp>
        <p:sp>
          <p:nvSpPr>
            <p:cNvPr id="16" name="TextBox 15">
              <a:extLst>
                <a:ext uri="{FF2B5EF4-FFF2-40B4-BE49-F238E27FC236}">
                  <a16:creationId xmlns:a16="http://schemas.microsoft.com/office/drawing/2014/main" id="{77543C65-95B4-7F2B-3414-FBB423BA1737}"/>
                </a:ext>
              </a:extLst>
            </p:cNvPr>
            <p:cNvSpPr txBox="1"/>
            <p:nvPr/>
          </p:nvSpPr>
          <p:spPr>
            <a:xfrm>
              <a:off x="8564679" y="6117445"/>
              <a:ext cx="418704" cy="369332"/>
            </a:xfrm>
            <a:prstGeom prst="rect">
              <a:avLst/>
            </a:prstGeom>
            <a:noFill/>
          </p:spPr>
          <p:txBody>
            <a:bodyPr wrap="none" rtlCol="0">
              <a:spAutoFit/>
            </a:bodyPr>
            <a:lstStyle/>
            <a:p>
              <a:r>
                <a:rPr lang="en-US" dirty="0"/>
                <a:t>60</a:t>
              </a:r>
            </a:p>
          </p:txBody>
        </p:sp>
      </p:grpSp>
      <p:pic>
        <p:nvPicPr>
          <p:cNvPr id="7" name="Picture 6" descr="Chart, line chart, histogram&#10;&#10;Description automatically generated">
            <a:extLst>
              <a:ext uri="{FF2B5EF4-FFF2-40B4-BE49-F238E27FC236}">
                <a16:creationId xmlns:a16="http://schemas.microsoft.com/office/drawing/2014/main" id="{E97440CB-F709-C5CA-46FA-92ED59B6160A}"/>
              </a:ext>
            </a:extLst>
          </p:cNvPr>
          <p:cNvPicPr>
            <a:picLocks noChangeAspect="1"/>
          </p:cNvPicPr>
          <p:nvPr/>
        </p:nvPicPr>
        <p:blipFill>
          <a:blip r:embed="rId5"/>
          <a:stretch>
            <a:fillRect/>
          </a:stretch>
        </p:blipFill>
        <p:spPr>
          <a:xfrm>
            <a:off x="5038744" y="1837844"/>
            <a:ext cx="3502496" cy="3507528"/>
          </a:xfrm>
          <a:prstGeom prst="rect">
            <a:avLst/>
          </a:prstGeom>
        </p:spPr>
      </p:pic>
    </p:spTree>
    <p:extLst>
      <p:ext uri="{BB962C8B-B14F-4D97-AF65-F5344CB8AC3E}">
        <p14:creationId xmlns:p14="http://schemas.microsoft.com/office/powerpoint/2010/main" val="8541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 histogram&#10;&#10;Description automatically generated">
            <a:extLst>
              <a:ext uri="{FF2B5EF4-FFF2-40B4-BE49-F238E27FC236}">
                <a16:creationId xmlns:a16="http://schemas.microsoft.com/office/drawing/2014/main" id="{983C54FB-DC6F-FFF5-5BB6-7F599024C09A}"/>
              </a:ext>
            </a:extLst>
          </p:cNvPr>
          <p:cNvPicPr>
            <a:picLocks noChangeAspect="1"/>
          </p:cNvPicPr>
          <p:nvPr/>
        </p:nvPicPr>
        <p:blipFill>
          <a:blip r:embed="rId2"/>
          <a:stretch>
            <a:fillRect/>
          </a:stretch>
        </p:blipFill>
        <p:spPr>
          <a:xfrm>
            <a:off x="8517642" y="106878"/>
            <a:ext cx="3527840" cy="3532909"/>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080453EB-1ABF-0EC6-70D2-EAA6ECE2B9BC}"/>
              </a:ext>
            </a:extLst>
          </p:cNvPr>
          <p:cNvPicPr>
            <a:picLocks noChangeAspect="1"/>
          </p:cNvPicPr>
          <p:nvPr/>
        </p:nvPicPr>
        <p:blipFill>
          <a:blip r:embed="rId3"/>
          <a:stretch>
            <a:fillRect/>
          </a:stretch>
        </p:blipFill>
        <p:spPr>
          <a:xfrm>
            <a:off x="158201" y="1081048"/>
            <a:ext cx="8541128" cy="4106732"/>
          </a:xfrm>
          <a:prstGeom prst="rect">
            <a:avLst/>
          </a:prstGeom>
        </p:spPr>
      </p:pic>
      <p:pic>
        <p:nvPicPr>
          <p:cNvPr id="6" name="Picture 5" descr="Split-M-Maize-bar.png">
            <a:extLst>
              <a:ext uri="{FF2B5EF4-FFF2-40B4-BE49-F238E27FC236}">
                <a16:creationId xmlns:a16="http://schemas.microsoft.com/office/drawing/2014/main" id="{B36C9589-30EA-8F98-796B-CC4D31E76033}"/>
              </a:ext>
            </a:extLst>
          </p:cNvPr>
          <p:cNvPicPr>
            <a:picLocks noChangeAspect="1"/>
          </p:cNvPicPr>
          <p:nvPr/>
        </p:nvPicPr>
        <p:blipFill>
          <a:blip r:embed="rId4"/>
          <a:srcRect/>
          <a:stretch>
            <a:fillRect/>
          </a:stretch>
        </p:blipFill>
        <p:spPr bwMode="auto">
          <a:xfrm>
            <a:off x="0" y="0"/>
            <a:ext cx="914400" cy="542925"/>
          </a:xfrm>
          <a:prstGeom prst="rect">
            <a:avLst/>
          </a:prstGeom>
          <a:noFill/>
          <a:ln w="9525">
            <a:noFill/>
            <a:miter lim="800000"/>
            <a:headEnd/>
            <a:tailEnd/>
          </a:ln>
        </p:spPr>
      </p:pic>
      <p:sp>
        <p:nvSpPr>
          <p:cNvPr id="7" name="Title 1">
            <a:extLst>
              <a:ext uri="{FF2B5EF4-FFF2-40B4-BE49-F238E27FC236}">
                <a16:creationId xmlns:a16="http://schemas.microsoft.com/office/drawing/2014/main" id="{F24E7C1B-9FDA-455F-7408-11A89FEDE4A1}"/>
              </a:ext>
            </a:extLst>
          </p:cNvPr>
          <p:cNvSpPr>
            <a:spLocks noGrp="1"/>
          </p:cNvSpPr>
          <p:nvPr>
            <p:ph type="title"/>
          </p:nvPr>
        </p:nvSpPr>
        <p:spPr>
          <a:xfrm>
            <a:off x="1084943" y="-222"/>
            <a:ext cx="8188898" cy="990709"/>
          </a:xfrm>
        </p:spPr>
        <p:txBody>
          <a:bodyPr>
            <a:noAutofit/>
          </a:bodyPr>
          <a:lstStyle/>
          <a:p>
            <a:r>
              <a:rPr lang="en-US" sz="3600" dirty="0"/>
              <a:t>Ice-cloud scattering impact: spatial pattern</a:t>
            </a:r>
          </a:p>
        </p:txBody>
      </p:sp>
      <p:sp>
        <p:nvSpPr>
          <p:cNvPr id="8" name="TextBox 7">
            <a:extLst>
              <a:ext uri="{FF2B5EF4-FFF2-40B4-BE49-F238E27FC236}">
                <a16:creationId xmlns:a16="http://schemas.microsoft.com/office/drawing/2014/main" id="{00050145-F231-17C0-E547-3828729B927C}"/>
              </a:ext>
            </a:extLst>
          </p:cNvPr>
          <p:cNvSpPr txBox="1"/>
          <p:nvPr/>
        </p:nvSpPr>
        <p:spPr>
          <a:xfrm>
            <a:off x="1627875" y="5776952"/>
            <a:ext cx="5056449" cy="369332"/>
          </a:xfrm>
          <a:prstGeom prst="rect">
            <a:avLst/>
          </a:prstGeom>
          <a:noFill/>
        </p:spPr>
        <p:txBody>
          <a:bodyPr wrap="none" rtlCol="0">
            <a:spAutoFit/>
          </a:bodyPr>
          <a:lstStyle/>
          <a:p>
            <a:r>
              <a:rPr lang="en-US" b="1" dirty="0">
                <a:solidFill>
                  <a:schemeClr val="tx1">
                    <a:lumMod val="65000"/>
                    <a:lumOff val="35000"/>
                  </a:schemeClr>
                </a:solidFill>
              </a:rPr>
              <a:t>E3SM v2 fully coupled run 30-year mean difference</a:t>
            </a:r>
          </a:p>
        </p:txBody>
      </p:sp>
      <p:pic>
        <p:nvPicPr>
          <p:cNvPr id="9" name="Picture 8" descr="Chart, histogram&#10;&#10;Description automatically generated">
            <a:extLst>
              <a:ext uri="{FF2B5EF4-FFF2-40B4-BE49-F238E27FC236}">
                <a16:creationId xmlns:a16="http://schemas.microsoft.com/office/drawing/2014/main" id="{144B2C9B-0E6B-3B24-9349-BBD30BE2AD56}"/>
              </a:ext>
            </a:extLst>
          </p:cNvPr>
          <p:cNvPicPr>
            <a:picLocks noChangeAspect="1"/>
          </p:cNvPicPr>
          <p:nvPr/>
        </p:nvPicPr>
        <p:blipFill>
          <a:blip r:embed="rId5"/>
          <a:stretch>
            <a:fillRect/>
          </a:stretch>
        </p:blipFill>
        <p:spPr>
          <a:xfrm>
            <a:off x="8990974" y="3435023"/>
            <a:ext cx="3201026" cy="3422977"/>
          </a:xfrm>
          <a:prstGeom prst="rect">
            <a:avLst/>
          </a:prstGeom>
        </p:spPr>
      </p:pic>
    </p:spTree>
    <p:extLst>
      <p:ext uri="{BB962C8B-B14F-4D97-AF65-F5344CB8AC3E}">
        <p14:creationId xmlns:p14="http://schemas.microsoft.com/office/powerpoint/2010/main" val="291500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p&#10;&#10;Description automatically generated with medium confidence">
            <a:extLst>
              <a:ext uri="{FF2B5EF4-FFF2-40B4-BE49-F238E27FC236}">
                <a16:creationId xmlns:a16="http://schemas.microsoft.com/office/drawing/2014/main" id="{4482DF9E-C8FD-8D44-A648-E38AA2FC3FA5}"/>
              </a:ext>
            </a:extLst>
          </p:cNvPr>
          <p:cNvPicPr>
            <a:picLocks noGrp="1" noChangeAspect="1"/>
          </p:cNvPicPr>
          <p:nvPr>
            <p:ph idx="1"/>
          </p:nvPr>
        </p:nvPicPr>
        <p:blipFill>
          <a:blip r:embed="rId2"/>
          <a:stretch>
            <a:fillRect/>
          </a:stretch>
        </p:blipFill>
        <p:spPr>
          <a:xfrm>
            <a:off x="0" y="607969"/>
            <a:ext cx="8883644" cy="6250031"/>
          </a:xfrm>
        </p:spPr>
      </p:pic>
      <p:sp>
        <p:nvSpPr>
          <p:cNvPr id="8" name="Title 3">
            <a:extLst>
              <a:ext uri="{FF2B5EF4-FFF2-40B4-BE49-F238E27FC236}">
                <a16:creationId xmlns:a16="http://schemas.microsoft.com/office/drawing/2014/main" id="{A7BCEA02-360E-894D-BFB8-60CD4E417F8D}"/>
              </a:ext>
            </a:extLst>
          </p:cNvPr>
          <p:cNvSpPr>
            <a:spLocks noGrp="1"/>
          </p:cNvSpPr>
          <p:nvPr>
            <p:ph type="title"/>
          </p:nvPr>
        </p:nvSpPr>
        <p:spPr>
          <a:xfrm>
            <a:off x="1018724" y="-50186"/>
            <a:ext cx="11031761" cy="1325563"/>
          </a:xfrm>
        </p:spPr>
        <p:txBody>
          <a:bodyPr>
            <a:normAutofit/>
          </a:bodyPr>
          <a:lstStyle/>
          <a:p>
            <a:r>
              <a:rPr lang="en-US" sz="4000" dirty="0"/>
              <a:t>Impact of including surface spectral emissivity alone</a:t>
            </a:r>
          </a:p>
        </p:txBody>
      </p:sp>
      <p:sp>
        <p:nvSpPr>
          <p:cNvPr id="9" name="TextBox 8">
            <a:extLst>
              <a:ext uri="{FF2B5EF4-FFF2-40B4-BE49-F238E27FC236}">
                <a16:creationId xmlns:a16="http://schemas.microsoft.com/office/drawing/2014/main" id="{B6D94BA5-CB07-BE47-86DC-F149846765DF}"/>
              </a:ext>
            </a:extLst>
          </p:cNvPr>
          <p:cNvSpPr txBox="1"/>
          <p:nvPr/>
        </p:nvSpPr>
        <p:spPr>
          <a:xfrm>
            <a:off x="9122229" y="1817914"/>
            <a:ext cx="2055371" cy="461665"/>
          </a:xfrm>
          <a:prstGeom prst="rect">
            <a:avLst/>
          </a:prstGeom>
          <a:noFill/>
        </p:spPr>
        <p:txBody>
          <a:bodyPr wrap="none" rtlCol="0">
            <a:spAutoFit/>
          </a:bodyPr>
          <a:lstStyle/>
          <a:p>
            <a:r>
              <a:rPr lang="en-US" sz="2400" dirty="0"/>
              <a:t>Slab-ocean run</a:t>
            </a:r>
          </a:p>
        </p:txBody>
      </p:sp>
      <p:sp>
        <p:nvSpPr>
          <p:cNvPr id="10" name="TextBox 9">
            <a:extLst>
              <a:ext uri="{FF2B5EF4-FFF2-40B4-BE49-F238E27FC236}">
                <a16:creationId xmlns:a16="http://schemas.microsoft.com/office/drawing/2014/main" id="{A3088B19-E7BD-FB49-AA9A-E00C783446CB}"/>
              </a:ext>
            </a:extLst>
          </p:cNvPr>
          <p:cNvSpPr txBox="1"/>
          <p:nvPr/>
        </p:nvSpPr>
        <p:spPr>
          <a:xfrm>
            <a:off x="9116643" y="4757056"/>
            <a:ext cx="2336537" cy="461665"/>
          </a:xfrm>
          <a:prstGeom prst="rect">
            <a:avLst/>
          </a:prstGeom>
          <a:noFill/>
        </p:spPr>
        <p:txBody>
          <a:bodyPr wrap="none" rtlCol="0">
            <a:spAutoFit/>
          </a:bodyPr>
          <a:lstStyle/>
          <a:p>
            <a:r>
              <a:rPr lang="en-US" sz="2400" dirty="0"/>
              <a:t>Fully-coupled run</a:t>
            </a:r>
          </a:p>
        </p:txBody>
      </p:sp>
      <p:sp>
        <p:nvSpPr>
          <p:cNvPr id="11" name="TextBox 10">
            <a:extLst>
              <a:ext uri="{FF2B5EF4-FFF2-40B4-BE49-F238E27FC236}">
                <a16:creationId xmlns:a16="http://schemas.microsoft.com/office/drawing/2014/main" id="{11B06EC3-405E-5D4E-91D0-347C94A7E1EC}"/>
              </a:ext>
            </a:extLst>
          </p:cNvPr>
          <p:cNvSpPr txBox="1"/>
          <p:nvPr/>
        </p:nvSpPr>
        <p:spPr>
          <a:xfrm>
            <a:off x="8883644" y="5780314"/>
            <a:ext cx="1972399" cy="369332"/>
          </a:xfrm>
          <a:prstGeom prst="rect">
            <a:avLst/>
          </a:prstGeom>
          <a:noFill/>
        </p:spPr>
        <p:txBody>
          <a:bodyPr wrap="none" rtlCol="0">
            <a:spAutoFit/>
          </a:bodyPr>
          <a:lstStyle/>
          <a:p>
            <a:r>
              <a:rPr lang="en-US" dirty="0"/>
              <a:t>(Huang et al. 2018)</a:t>
            </a:r>
          </a:p>
        </p:txBody>
      </p:sp>
      <p:pic>
        <p:nvPicPr>
          <p:cNvPr id="12" name="Picture 11" descr="Split-M-Maize-bar.png">
            <a:extLst>
              <a:ext uri="{FF2B5EF4-FFF2-40B4-BE49-F238E27FC236}">
                <a16:creationId xmlns:a16="http://schemas.microsoft.com/office/drawing/2014/main" id="{436C6CB3-D988-DE4F-A628-BB6867715EEB}"/>
              </a:ext>
            </a:extLst>
          </p:cNvPr>
          <p:cNvPicPr>
            <a:picLocks noChangeAspect="1"/>
          </p:cNvPicPr>
          <p:nvPr/>
        </p:nvPicPr>
        <p:blipFill>
          <a:blip r:embed="rId3"/>
          <a:srcRect/>
          <a:stretch>
            <a:fillRect/>
          </a:stretch>
        </p:blipFill>
        <p:spPr bwMode="auto">
          <a:xfrm>
            <a:off x="115329" y="0"/>
            <a:ext cx="914400" cy="542925"/>
          </a:xfrm>
          <a:prstGeom prst="rect">
            <a:avLst/>
          </a:prstGeom>
          <a:noFill/>
          <a:ln w="9525">
            <a:noFill/>
            <a:miter lim="800000"/>
            <a:headEnd/>
            <a:tailEnd/>
          </a:ln>
        </p:spPr>
      </p:pic>
    </p:spTree>
    <p:extLst>
      <p:ext uri="{BB962C8B-B14F-4D97-AF65-F5344CB8AC3E}">
        <p14:creationId xmlns:p14="http://schemas.microsoft.com/office/powerpoint/2010/main" val="869193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424;p81">
            <a:extLst>
              <a:ext uri="{FF2B5EF4-FFF2-40B4-BE49-F238E27FC236}">
                <a16:creationId xmlns:a16="http://schemas.microsoft.com/office/drawing/2014/main" id="{42A26DD1-EEBC-9A45-A706-EBE69D7196E1}"/>
              </a:ext>
            </a:extLst>
          </p:cNvPr>
          <p:cNvPicPr preferRelativeResize="0"/>
          <p:nvPr/>
        </p:nvPicPr>
        <p:blipFill>
          <a:blip r:embed="rId2">
            <a:alphaModFix/>
          </a:blip>
          <a:stretch>
            <a:fillRect/>
          </a:stretch>
        </p:blipFill>
        <p:spPr>
          <a:xfrm>
            <a:off x="32657" y="610697"/>
            <a:ext cx="6361204" cy="3633205"/>
          </a:xfrm>
          <a:prstGeom prst="rect">
            <a:avLst/>
          </a:prstGeom>
          <a:noFill/>
          <a:ln>
            <a:noFill/>
          </a:ln>
        </p:spPr>
      </p:pic>
      <p:sp>
        <p:nvSpPr>
          <p:cNvPr id="8" name="TextBox 7">
            <a:extLst>
              <a:ext uri="{FF2B5EF4-FFF2-40B4-BE49-F238E27FC236}">
                <a16:creationId xmlns:a16="http://schemas.microsoft.com/office/drawing/2014/main" id="{6C889540-B526-C042-A423-D63465567A4A}"/>
              </a:ext>
            </a:extLst>
          </p:cNvPr>
          <p:cNvSpPr txBox="1"/>
          <p:nvPr/>
        </p:nvSpPr>
        <p:spPr>
          <a:xfrm>
            <a:off x="2764971" y="87477"/>
            <a:ext cx="6096000" cy="523220"/>
          </a:xfrm>
          <a:prstGeom prst="rect">
            <a:avLst/>
          </a:prstGeom>
          <a:noFill/>
        </p:spPr>
        <p:txBody>
          <a:bodyPr wrap="square">
            <a:spAutoFit/>
          </a:bodyPr>
          <a:lstStyle/>
          <a:p>
            <a:r>
              <a:rPr lang="en-US" sz="2800" dirty="0"/>
              <a:t>When both processes are included …</a:t>
            </a:r>
          </a:p>
        </p:txBody>
      </p:sp>
      <p:sp>
        <p:nvSpPr>
          <p:cNvPr id="13" name="TextBox 12">
            <a:extLst>
              <a:ext uri="{FF2B5EF4-FFF2-40B4-BE49-F238E27FC236}">
                <a16:creationId xmlns:a16="http://schemas.microsoft.com/office/drawing/2014/main" id="{9BEBFE3B-C0F4-E54A-BD1B-0927DCFA263D}"/>
              </a:ext>
            </a:extLst>
          </p:cNvPr>
          <p:cNvSpPr txBox="1"/>
          <p:nvPr/>
        </p:nvSpPr>
        <p:spPr>
          <a:xfrm>
            <a:off x="780998" y="4443957"/>
            <a:ext cx="3967946" cy="461665"/>
          </a:xfrm>
          <a:prstGeom prst="rect">
            <a:avLst/>
          </a:prstGeom>
          <a:noFill/>
        </p:spPr>
        <p:txBody>
          <a:bodyPr wrap="none" rtlCol="0">
            <a:spAutoFit/>
          </a:bodyPr>
          <a:lstStyle/>
          <a:p>
            <a:r>
              <a:rPr lang="en-US" sz="2400" b="1" dirty="0"/>
              <a:t>NCAR</a:t>
            </a:r>
            <a:r>
              <a:rPr lang="zh-CN" altLang="en-US" sz="2400" b="1" dirty="0"/>
              <a:t> </a:t>
            </a:r>
            <a:r>
              <a:rPr lang="en-US" sz="2400" b="1" dirty="0"/>
              <a:t>CESM 1: slab-ocean run</a:t>
            </a:r>
          </a:p>
        </p:txBody>
      </p:sp>
      <p:sp>
        <p:nvSpPr>
          <p:cNvPr id="14" name="Up Arrow 13">
            <a:extLst>
              <a:ext uri="{FF2B5EF4-FFF2-40B4-BE49-F238E27FC236}">
                <a16:creationId xmlns:a16="http://schemas.microsoft.com/office/drawing/2014/main" id="{C03CCE88-6464-914B-AF59-D8855B425D1F}"/>
              </a:ext>
            </a:extLst>
          </p:cNvPr>
          <p:cNvSpPr/>
          <p:nvPr/>
        </p:nvSpPr>
        <p:spPr>
          <a:xfrm>
            <a:off x="4819222" y="4449086"/>
            <a:ext cx="266700" cy="414440"/>
          </a:xfrm>
          <a:prstGeom prst="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F804E7D-0AA9-0C46-99F5-5EC68D742E21}"/>
              </a:ext>
            </a:extLst>
          </p:cNvPr>
          <p:cNvSpPr txBox="1"/>
          <p:nvPr/>
        </p:nvSpPr>
        <p:spPr>
          <a:xfrm>
            <a:off x="7201011" y="3049742"/>
            <a:ext cx="4183838" cy="461665"/>
          </a:xfrm>
          <a:prstGeom prst="rect">
            <a:avLst/>
          </a:prstGeom>
          <a:noFill/>
        </p:spPr>
        <p:txBody>
          <a:bodyPr wrap="none" rtlCol="0">
            <a:spAutoFit/>
          </a:bodyPr>
          <a:lstStyle/>
          <a:p>
            <a:r>
              <a:rPr lang="en-US" sz="2400" b="1" dirty="0">
                <a:solidFill>
                  <a:schemeClr val="bg2">
                    <a:lumMod val="50000"/>
                  </a:schemeClr>
                </a:solidFill>
              </a:rPr>
              <a:t>DoE</a:t>
            </a:r>
            <a:r>
              <a:rPr lang="zh-CN" altLang="en-US" sz="2400" b="1" dirty="0">
                <a:solidFill>
                  <a:schemeClr val="bg2">
                    <a:lumMod val="50000"/>
                  </a:schemeClr>
                </a:solidFill>
              </a:rPr>
              <a:t> </a:t>
            </a:r>
            <a:r>
              <a:rPr lang="en-US" sz="2400" b="1" dirty="0">
                <a:solidFill>
                  <a:schemeClr val="bg2">
                    <a:lumMod val="50000"/>
                  </a:schemeClr>
                </a:solidFill>
              </a:rPr>
              <a:t>E3SM v2: fully-coupled run</a:t>
            </a:r>
          </a:p>
        </p:txBody>
      </p:sp>
      <p:sp>
        <p:nvSpPr>
          <p:cNvPr id="16" name="Up Arrow 15">
            <a:extLst>
              <a:ext uri="{FF2B5EF4-FFF2-40B4-BE49-F238E27FC236}">
                <a16:creationId xmlns:a16="http://schemas.microsoft.com/office/drawing/2014/main" id="{26C7C502-B0DF-A541-88C2-778BBC079E4B}"/>
              </a:ext>
            </a:extLst>
          </p:cNvPr>
          <p:cNvSpPr/>
          <p:nvPr/>
        </p:nvSpPr>
        <p:spPr>
          <a:xfrm rot="10800000">
            <a:off x="11006069" y="2243163"/>
            <a:ext cx="266700" cy="414440"/>
          </a:xfrm>
          <a:prstGeom prst="up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2">
                    <a:lumMod val="50000"/>
                  </a:schemeClr>
                </a:solidFill>
              </a:ln>
            </a:endParaRPr>
          </a:p>
        </p:txBody>
      </p:sp>
      <p:sp>
        <p:nvSpPr>
          <p:cNvPr id="18" name="TextBox 17">
            <a:extLst>
              <a:ext uri="{FF2B5EF4-FFF2-40B4-BE49-F238E27FC236}">
                <a16:creationId xmlns:a16="http://schemas.microsoft.com/office/drawing/2014/main" id="{228BC9BA-A54E-7E4F-8DF0-1D6845FD03D9}"/>
              </a:ext>
            </a:extLst>
          </p:cNvPr>
          <p:cNvSpPr txBox="1"/>
          <p:nvPr/>
        </p:nvSpPr>
        <p:spPr>
          <a:xfrm>
            <a:off x="1517645" y="5475009"/>
            <a:ext cx="3048912" cy="523220"/>
          </a:xfrm>
          <a:prstGeom prst="rect">
            <a:avLst/>
          </a:prstGeom>
          <a:noFill/>
        </p:spPr>
        <p:txBody>
          <a:bodyPr wrap="none" rtlCol="0">
            <a:spAutoFit/>
          </a:bodyPr>
          <a:lstStyle/>
          <a:p>
            <a:r>
              <a:rPr lang="en-US" sz="2800" dirty="0"/>
              <a:t>30-year climatology</a:t>
            </a:r>
          </a:p>
        </p:txBody>
      </p:sp>
      <p:sp>
        <p:nvSpPr>
          <p:cNvPr id="19" name="TextBox 18">
            <a:extLst>
              <a:ext uri="{FF2B5EF4-FFF2-40B4-BE49-F238E27FC236}">
                <a16:creationId xmlns:a16="http://schemas.microsoft.com/office/drawing/2014/main" id="{F2F37664-7869-0246-A1B2-FD75D176A751}"/>
              </a:ext>
            </a:extLst>
          </p:cNvPr>
          <p:cNvSpPr txBox="1"/>
          <p:nvPr/>
        </p:nvSpPr>
        <p:spPr>
          <a:xfrm>
            <a:off x="1306286" y="4905622"/>
            <a:ext cx="1905073" cy="369332"/>
          </a:xfrm>
          <a:prstGeom prst="rect">
            <a:avLst/>
          </a:prstGeom>
          <a:noFill/>
        </p:spPr>
        <p:txBody>
          <a:bodyPr wrap="none" rtlCol="0">
            <a:spAutoFit/>
          </a:bodyPr>
          <a:lstStyle/>
          <a:p>
            <a:r>
              <a:rPr lang="en-US" dirty="0"/>
              <a:t>(Chen et al., 2019)</a:t>
            </a:r>
          </a:p>
        </p:txBody>
      </p:sp>
      <p:pic>
        <p:nvPicPr>
          <p:cNvPr id="20" name="Picture 19" descr="Split-M-Maize-bar.png">
            <a:extLst>
              <a:ext uri="{FF2B5EF4-FFF2-40B4-BE49-F238E27FC236}">
                <a16:creationId xmlns:a16="http://schemas.microsoft.com/office/drawing/2014/main" id="{9FB20546-8B63-6D4A-926B-20F1ACEB35C7}"/>
              </a:ext>
            </a:extLst>
          </p:cNvPr>
          <p:cNvPicPr>
            <a:picLocks noChangeAspect="1"/>
          </p:cNvPicPr>
          <p:nvPr/>
        </p:nvPicPr>
        <p:blipFill>
          <a:blip r:embed="rId3"/>
          <a:srcRect/>
          <a:stretch>
            <a:fillRect/>
          </a:stretch>
        </p:blipFill>
        <p:spPr bwMode="auto">
          <a:xfrm>
            <a:off x="0" y="0"/>
            <a:ext cx="914400" cy="542925"/>
          </a:xfrm>
          <a:prstGeom prst="rect">
            <a:avLst/>
          </a:prstGeom>
          <a:noFill/>
          <a:ln w="9525">
            <a:noFill/>
            <a:miter lim="800000"/>
            <a:headEnd/>
            <a:tailEnd/>
          </a:ln>
        </p:spPr>
      </p:pic>
      <p:pic>
        <p:nvPicPr>
          <p:cNvPr id="6" name="Picture 5" descr="Chart, histogram&#10;&#10;Description automatically generated">
            <a:extLst>
              <a:ext uri="{FF2B5EF4-FFF2-40B4-BE49-F238E27FC236}">
                <a16:creationId xmlns:a16="http://schemas.microsoft.com/office/drawing/2014/main" id="{F48B4F9A-0DC9-B945-94EF-107C1BF63DA1}"/>
              </a:ext>
            </a:extLst>
          </p:cNvPr>
          <p:cNvPicPr>
            <a:picLocks noChangeAspect="1"/>
          </p:cNvPicPr>
          <p:nvPr/>
        </p:nvPicPr>
        <p:blipFill>
          <a:blip r:embed="rId4"/>
          <a:stretch>
            <a:fillRect/>
          </a:stretch>
        </p:blipFill>
        <p:spPr>
          <a:xfrm>
            <a:off x="5208531" y="3511407"/>
            <a:ext cx="7035800" cy="3378200"/>
          </a:xfrm>
          <a:prstGeom prst="rect">
            <a:avLst/>
          </a:prstGeom>
        </p:spPr>
      </p:pic>
      <p:sp>
        <p:nvSpPr>
          <p:cNvPr id="2" name="TextBox 1">
            <a:extLst>
              <a:ext uri="{FF2B5EF4-FFF2-40B4-BE49-F238E27FC236}">
                <a16:creationId xmlns:a16="http://schemas.microsoft.com/office/drawing/2014/main" id="{46CED6B4-FEF7-5478-D50F-250CB4C546A8}"/>
              </a:ext>
            </a:extLst>
          </p:cNvPr>
          <p:cNvSpPr txBox="1"/>
          <p:nvPr/>
        </p:nvSpPr>
        <p:spPr>
          <a:xfrm>
            <a:off x="8143103" y="2657603"/>
            <a:ext cx="2767424" cy="369332"/>
          </a:xfrm>
          <a:prstGeom prst="rect">
            <a:avLst/>
          </a:prstGeom>
          <a:noFill/>
        </p:spPr>
        <p:txBody>
          <a:bodyPr wrap="none" rtlCol="0">
            <a:spAutoFit/>
          </a:bodyPr>
          <a:lstStyle/>
          <a:p>
            <a:r>
              <a:rPr lang="en-US" dirty="0"/>
              <a:t>(manuscript in preparation)</a:t>
            </a:r>
          </a:p>
        </p:txBody>
      </p:sp>
    </p:spTree>
    <p:extLst>
      <p:ext uri="{BB962C8B-B14F-4D97-AF65-F5344CB8AC3E}">
        <p14:creationId xmlns:p14="http://schemas.microsoft.com/office/powerpoint/2010/main" val="2357237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9829" y="218589"/>
            <a:ext cx="9829799" cy="816951"/>
          </a:xfrm>
        </p:spPr>
        <p:txBody>
          <a:bodyPr>
            <a:noAutofit/>
          </a:bodyPr>
          <a:lstStyle/>
          <a:p>
            <a:pPr algn="ctr"/>
            <a:r>
              <a:rPr lang="en-US" sz="3600" dirty="0"/>
              <a:t>Understand the simulations</a:t>
            </a:r>
          </a:p>
        </p:txBody>
      </p:sp>
      <p:sp>
        <p:nvSpPr>
          <p:cNvPr id="4" name="TextBox 3"/>
          <p:cNvSpPr txBox="1"/>
          <p:nvPr/>
        </p:nvSpPr>
        <p:spPr>
          <a:xfrm>
            <a:off x="3795164" y="1213505"/>
            <a:ext cx="4133696" cy="369332"/>
          </a:xfrm>
          <a:prstGeom prst="rect">
            <a:avLst/>
          </a:prstGeom>
          <a:noFill/>
        </p:spPr>
        <p:txBody>
          <a:bodyPr wrap="none" rtlCol="0">
            <a:spAutoFit/>
          </a:bodyPr>
          <a:lstStyle/>
          <a:p>
            <a:r>
              <a:rPr lang="en-US" dirty="0"/>
              <a:t>Compared to the standard climate models</a:t>
            </a:r>
          </a:p>
        </p:txBody>
      </p:sp>
      <p:sp>
        <p:nvSpPr>
          <p:cNvPr id="5" name="TextBox 4"/>
          <p:cNvSpPr txBox="1"/>
          <p:nvPr/>
        </p:nvSpPr>
        <p:spPr>
          <a:xfrm>
            <a:off x="1186899" y="1684555"/>
            <a:ext cx="4909101" cy="369332"/>
          </a:xfrm>
          <a:prstGeom prst="rect">
            <a:avLst/>
          </a:prstGeom>
          <a:noFill/>
        </p:spPr>
        <p:txBody>
          <a:bodyPr wrap="none" rtlCol="0">
            <a:spAutoFit/>
          </a:bodyPr>
          <a:lstStyle/>
          <a:p>
            <a:r>
              <a:rPr lang="en-US" dirty="0"/>
              <a:t>Both far-IR and window band emissivity can be &lt; 1</a:t>
            </a:r>
          </a:p>
        </p:txBody>
      </p:sp>
      <p:sp>
        <p:nvSpPr>
          <p:cNvPr id="8" name="TextBox 7"/>
          <p:cNvSpPr txBox="1"/>
          <p:nvPr/>
        </p:nvSpPr>
        <p:spPr>
          <a:xfrm>
            <a:off x="1186899" y="2177818"/>
            <a:ext cx="3040315" cy="369332"/>
          </a:xfrm>
          <a:prstGeom prst="rect">
            <a:avLst/>
          </a:prstGeom>
          <a:noFill/>
        </p:spPr>
        <p:txBody>
          <a:bodyPr wrap="none" rtlCol="0">
            <a:spAutoFit/>
          </a:bodyPr>
          <a:lstStyle/>
          <a:p>
            <a:r>
              <a:rPr lang="en-US" dirty="0"/>
              <a:t>Reduced upward LW flux @</a:t>
            </a:r>
            <a:r>
              <a:rPr lang="en-US" dirty="0" err="1"/>
              <a:t>sfc</a:t>
            </a:r>
            <a:endParaRPr lang="en-US" dirty="0"/>
          </a:p>
        </p:txBody>
      </p:sp>
      <p:sp>
        <p:nvSpPr>
          <p:cNvPr id="9" name="TextBox 8"/>
          <p:cNvSpPr txBox="1"/>
          <p:nvPr/>
        </p:nvSpPr>
        <p:spPr>
          <a:xfrm>
            <a:off x="1680519" y="2851402"/>
            <a:ext cx="6620722" cy="369332"/>
          </a:xfrm>
          <a:prstGeom prst="rect">
            <a:avLst/>
          </a:prstGeom>
          <a:noFill/>
          <a:ln>
            <a:solidFill>
              <a:schemeClr val="tx1"/>
            </a:solidFill>
          </a:ln>
        </p:spPr>
        <p:txBody>
          <a:bodyPr wrap="square" rtlCol="0">
            <a:spAutoFit/>
          </a:bodyPr>
          <a:lstStyle/>
          <a:p>
            <a:pPr algn="ctr"/>
            <a:r>
              <a:rPr lang="en-US" dirty="0" err="1"/>
              <a:t>SurfaceT</a:t>
            </a:r>
            <a:r>
              <a:rPr lang="en-US" baseline="-25000" dirty="0" err="1"/>
              <a:t>sfc</a:t>
            </a:r>
            <a:r>
              <a:rPr lang="en-US" baseline="-25000" dirty="0"/>
              <a:t> </a:t>
            </a:r>
            <a:r>
              <a:rPr lang="en-US" dirty="0"/>
              <a:t> goes up</a:t>
            </a:r>
            <a:endParaRPr lang="en-US" baseline="-25000" dirty="0"/>
          </a:p>
        </p:txBody>
      </p:sp>
      <p:sp>
        <p:nvSpPr>
          <p:cNvPr id="10" name="TextBox 9"/>
          <p:cNvSpPr txBox="1"/>
          <p:nvPr/>
        </p:nvSpPr>
        <p:spPr>
          <a:xfrm>
            <a:off x="4227214" y="3560309"/>
            <a:ext cx="1868460" cy="369332"/>
          </a:xfrm>
          <a:prstGeom prst="rect">
            <a:avLst/>
          </a:prstGeom>
          <a:noFill/>
        </p:spPr>
        <p:txBody>
          <a:bodyPr wrap="none" rtlCol="0">
            <a:spAutoFit/>
          </a:bodyPr>
          <a:lstStyle/>
          <a:p>
            <a:r>
              <a:rPr lang="en-US" dirty="0"/>
              <a:t>Feedbacks to </a:t>
            </a:r>
            <a:r>
              <a:rPr lang="en-US" dirty="0" err="1">
                <a:latin typeface="Symbol" pitchFamily="2" charset="2"/>
              </a:rPr>
              <a:t>D</a:t>
            </a:r>
            <a:r>
              <a:rPr lang="en-US" dirty="0" err="1"/>
              <a:t>T</a:t>
            </a:r>
            <a:r>
              <a:rPr lang="en-US" baseline="-25000" dirty="0" err="1"/>
              <a:t>sfc</a:t>
            </a:r>
            <a:endParaRPr lang="en-US" baseline="-25000" dirty="0"/>
          </a:p>
        </p:txBody>
      </p:sp>
      <p:sp>
        <p:nvSpPr>
          <p:cNvPr id="14" name="Down Arrow 13"/>
          <p:cNvSpPr/>
          <p:nvPr/>
        </p:nvSpPr>
        <p:spPr>
          <a:xfrm>
            <a:off x="2300591" y="2005041"/>
            <a:ext cx="234461" cy="3028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2335760" y="2508073"/>
            <a:ext cx="234461" cy="3028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wn Arrow 17"/>
          <p:cNvSpPr/>
          <p:nvPr/>
        </p:nvSpPr>
        <p:spPr>
          <a:xfrm>
            <a:off x="4873649" y="3257463"/>
            <a:ext cx="234461" cy="3028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Connector 26"/>
          <p:cNvCxnSpPr>
            <a:cxnSpLocks/>
            <a:endCxn id="10" idx="3"/>
          </p:cNvCxnSpPr>
          <p:nvPr/>
        </p:nvCxnSpPr>
        <p:spPr>
          <a:xfrm flipH="1">
            <a:off x="6095674" y="3744975"/>
            <a:ext cx="3299006" cy="0"/>
          </a:xfrm>
          <a:prstGeom prst="line">
            <a:avLst/>
          </a:prstGeom>
        </p:spPr>
        <p:style>
          <a:lnRef idx="2">
            <a:schemeClr val="accent1"/>
          </a:lnRef>
          <a:fillRef idx="0">
            <a:schemeClr val="accent1"/>
          </a:fillRef>
          <a:effectRef idx="1">
            <a:schemeClr val="accent1"/>
          </a:effectRef>
          <a:fontRef idx="minor">
            <a:schemeClr val="tx1"/>
          </a:fontRef>
        </p:style>
      </p:cxnSp>
      <p:pic>
        <p:nvPicPr>
          <p:cNvPr id="20" name="Picture 19" descr="Split-M-Maize-bar.png">
            <a:extLst>
              <a:ext uri="{FF2B5EF4-FFF2-40B4-BE49-F238E27FC236}">
                <a16:creationId xmlns:a16="http://schemas.microsoft.com/office/drawing/2014/main" id="{56E7B7EC-5C01-634D-AB13-C52DD3A8A5C3}"/>
              </a:ext>
            </a:extLst>
          </p:cNvPr>
          <p:cNvPicPr>
            <a:picLocks noChangeAspect="1"/>
          </p:cNvPicPr>
          <p:nvPr/>
        </p:nvPicPr>
        <p:blipFill>
          <a:blip r:embed="rId2"/>
          <a:srcRect/>
          <a:stretch>
            <a:fillRect/>
          </a:stretch>
        </p:blipFill>
        <p:spPr bwMode="auto">
          <a:xfrm>
            <a:off x="115329" y="0"/>
            <a:ext cx="914400" cy="542925"/>
          </a:xfrm>
          <a:prstGeom prst="rect">
            <a:avLst/>
          </a:prstGeom>
          <a:noFill/>
          <a:ln w="9525">
            <a:noFill/>
            <a:miter lim="800000"/>
            <a:headEnd/>
            <a:tailEnd/>
          </a:ln>
        </p:spPr>
      </p:pic>
      <p:sp>
        <p:nvSpPr>
          <p:cNvPr id="21" name="TextBox 20">
            <a:extLst>
              <a:ext uri="{FF2B5EF4-FFF2-40B4-BE49-F238E27FC236}">
                <a16:creationId xmlns:a16="http://schemas.microsoft.com/office/drawing/2014/main" id="{85F11030-F67F-554E-A9F5-8350746A0684}"/>
              </a:ext>
            </a:extLst>
          </p:cNvPr>
          <p:cNvSpPr txBox="1"/>
          <p:nvPr/>
        </p:nvSpPr>
        <p:spPr>
          <a:xfrm>
            <a:off x="6264728" y="1684555"/>
            <a:ext cx="2754087" cy="369332"/>
          </a:xfrm>
          <a:prstGeom prst="rect">
            <a:avLst/>
          </a:prstGeom>
          <a:noFill/>
        </p:spPr>
        <p:txBody>
          <a:bodyPr wrap="none" rtlCol="0">
            <a:spAutoFit/>
          </a:bodyPr>
          <a:lstStyle/>
          <a:p>
            <a:r>
              <a:rPr lang="en-US" dirty="0"/>
              <a:t>Include ice-cloud scattering</a:t>
            </a:r>
          </a:p>
        </p:txBody>
      </p:sp>
      <p:sp>
        <p:nvSpPr>
          <p:cNvPr id="23" name="TextBox 22">
            <a:extLst>
              <a:ext uri="{FF2B5EF4-FFF2-40B4-BE49-F238E27FC236}">
                <a16:creationId xmlns:a16="http://schemas.microsoft.com/office/drawing/2014/main" id="{8926659F-5444-DB42-8319-A950D0B3659B}"/>
              </a:ext>
            </a:extLst>
          </p:cNvPr>
          <p:cNvSpPr txBox="1"/>
          <p:nvPr/>
        </p:nvSpPr>
        <p:spPr>
          <a:xfrm>
            <a:off x="5373437" y="2177818"/>
            <a:ext cx="6620723" cy="369332"/>
          </a:xfrm>
          <a:prstGeom prst="rect">
            <a:avLst/>
          </a:prstGeom>
          <a:noFill/>
        </p:spPr>
        <p:txBody>
          <a:bodyPr wrap="none" rtlCol="0">
            <a:spAutoFit/>
          </a:bodyPr>
          <a:lstStyle/>
          <a:p>
            <a:r>
              <a:rPr lang="en-US" dirty="0"/>
              <a:t>Reduced OLR and increased atmospheric LW absorption (“like GHG”)</a:t>
            </a:r>
          </a:p>
        </p:txBody>
      </p:sp>
      <p:sp>
        <p:nvSpPr>
          <p:cNvPr id="24" name="Down Arrow 23">
            <a:extLst>
              <a:ext uri="{FF2B5EF4-FFF2-40B4-BE49-F238E27FC236}">
                <a16:creationId xmlns:a16="http://schemas.microsoft.com/office/drawing/2014/main" id="{4513443A-1A2B-7E44-A701-71CF8741071D}"/>
              </a:ext>
            </a:extLst>
          </p:cNvPr>
          <p:cNvSpPr/>
          <p:nvPr/>
        </p:nvSpPr>
        <p:spPr>
          <a:xfrm>
            <a:off x="7189113" y="1974696"/>
            <a:ext cx="234461" cy="3028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a16="http://schemas.microsoft.com/office/drawing/2014/main" id="{59B5B99A-D830-8246-BADC-1397A30A45D5}"/>
              </a:ext>
            </a:extLst>
          </p:cNvPr>
          <p:cNvSpPr/>
          <p:nvPr/>
        </p:nvSpPr>
        <p:spPr>
          <a:xfrm>
            <a:off x="7189113" y="2478308"/>
            <a:ext cx="234461" cy="30284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05FDC51-9DC6-D1F1-6456-C22AA249CF4B}"/>
              </a:ext>
            </a:extLst>
          </p:cNvPr>
          <p:cNvCxnSpPr>
            <a:cxnSpLocks/>
          </p:cNvCxnSpPr>
          <p:nvPr/>
        </p:nvCxnSpPr>
        <p:spPr>
          <a:xfrm>
            <a:off x="9379804" y="3004182"/>
            <a:ext cx="14876" cy="7407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B0893E4-6F9B-3FCB-B7A7-F6186F2221CC}"/>
              </a:ext>
            </a:extLst>
          </p:cNvPr>
          <p:cNvCxnSpPr/>
          <p:nvPr/>
        </p:nvCxnSpPr>
        <p:spPr>
          <a:xfrm flipH="1">
            <a:off x="8301241" y="3004182"/>
            <a:ext cx="10934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20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28A7B-2D45-1644-A934-F91EB672DDF7}"/>
              </a:ext>
            </a:extLst>
          </p:cNvPr>
          <p:cNvSpPr>
            <a:spLocks noGrp="1"/>
          </p:cNvSpPr>
          <p:nvPr>
            <p:ph type="title"/>
          </p:nvPr>
        </p:nvSpPr>
        <p:spPr>
          <a:xfrm>
            <a:off x="1197429" y="26194"/>
            <a:ext cx="10515600" cy="1325563"/>
          </a:xfrm>
        </p:spPr>
        <p:txBody>
          <a:bodyPr/>
          <a:lstStyle/>
          <a:p>
            <a:r>
              <a:rPr lang="en-US" dirty="0"/>
              <a:t>Conclusions and discussions</a:t>
            </a:r>
          </a:p>
        </p:txBody>
      </p:sp>
      <p:sp>
        <p:nvSpPr>
          <p:cNvPr id="3" name="Content Placeholder 2">
            <a:extLst>
              <a:ext uri="{FF2B5EF4-FFF2-40B4-BE49-F238E27FC236}">
                <a16:creationId xmlns:a16="http://schemas.microsoft.com/office/drawing/2014/main" id="{834DC770-3BE8-5141-B807-E6FDD44AEBC6}"/>
              </a:ext>
            </a:extLst>
          </p:cNvPr>
          <p:cNvSpPr>
            <a:spLocks noGrp="1"/>
          </p:cNvSpPr>
          <p:nvPr>
            <p:ph idx="1"/>
          </p:nvPr>
        </p:nvSpPr>
        <p:spPr>
          <a:xfrm>
            <a:off x="838200" y="1012371"/>
            <a:ext cx="10515600" cy="5164592"/>
          </a:xfrm>
        </p:spPr>
        <p:txBody>
          <a:bodyPr>
            <a:noAutofit/>
          </a:bodyPr>
          <a:lstStyle/>
          <a:p>
            <a:r>
              <a:rPr lang="en-US" sz="2400" dirty="0"/>
              <a:t>LW scattering and surface spectral emissivity: two missing LW physics in current climate models.</a:t>
            </a:r>
          </a:p>
          <a:p>
            <a:r>
              <a:rPr lang="en-US" sz="2400" dirty="0"/>
              <a:t>Together, they matters the most for polar surface energy budget. </a:t>
            </a:r>
          </a:p>
          <a:p>
            <a:r>
              <a:rPr lang="en-US" sz="2400" dirty="0"/>
              <a:t>If we want to improve the fidelity of the polar simulations, we need to include such processes.</a:t>
            </a:r>
          </a:p>
          <a:p>
            <a:r>
              <a:rPr lang="en-US" sz="2400" dirty="0"/>
              <a:t>For the mean state, both mechanisms help increase the surface temperature (</a:t>
            </a:r>
            <a:r>
              <a:rPr lang="en-US" sz="2400" dirty="0" err="1"/>
              <a:t>w.r.t.</a:t>
            </a:r>
            <a:r>
              <a:rPr lang="en-US" sz="2400" dirty="0"/>
              <a:t> current treatments)</a:t>
            </a:r>
          </a:p>
          <a:p>
            <a:pPr lvl="1"/>
            <a:r>
              <a:rPr lang="en-US" dirty="0"/>
              <a:t>What have been used to compensate the effect of such missing physics in the models?</a:t>
            </a:r>
          </a:p>
          <a:p>
            <a:r>
              <a:rPr lang="en-US" sz="2400" dirty="0"/>
              <a:t>Far-IR matters the most here, but observations are virtually non-existing</a:t>
            </a:r>
          </a:p>
          <a:p>
            <a:pPr lvl="1"/>
            <a:r>
              <a:rPr lang="en-US" dirty="0"/>
              <a:t>Two missions in this decade, PREFIRE (NASA) and FORUM (ESA) will fill in this uncharted observational “territory”</a:t>
            </a:r>
          </a:p>
        </p:txBody>
      </p:sp>
      <p:pic>
        <p:nvPicPr>
          <p:cNvPr id="4" name="Picture 3" descr="Split-M-Maize-bar.png">
            <a:extLst>
              <a:ext uri="{FF2B5EF4-FFF2-40B4-BE49-F238E27FC236}">
                <a16:creationId xmlns:a16="http://schemas.microsoft.com/office/drawing/2014/main" id="{5273CF4E-C937-C743-9485-3C93694A072A}"/>
              </a:ext>
            </a:extLst>
          </p:cNvPr>
          <p:cNvPicPr>
            <a:picLocks noChangeAspect="1"/>
          </p:cNvPicPr>
          <p:nvPr/>
        </p:nvPicPr>
        <p:blipFill>
          <a:blip r:embed="rId2"/>
          <a:srcRect/>
          <a:stretch>
            <a:fillRect/>
          </a:stretch>
        </p:blipFill>
        <p:spPr bwMode="auto">
          <a:xfrm>
            <a:off x="0" y="26194"/>
            <a:ext cx="914400" cy="542925"/>
          </a:xfrm>
          <a:prstGeom prst="rect">
            <a:avLst/>
          </a:prstGeom>
          <a:noFill/>
          <a:ln w="9525">
            <a:noFill/>
            <a:miter lim="800000"/>
            <a:headEnd/>
            <a:tailEnd/>
          </a:ln>
        </p:spPr>
      </p:pic>
    </p:spTree>
    <p:extLst>
      <p:ext uri="{BB962C8B-B14F-4D97-AF65-F5344CB8AC3E}">
        <p14:creationId xmlns:p14="http://schemas.microsoft.com/office/powerpoint/2010/main" val="532115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214" y="569119"/>
            <a:ext cx="8229600" cy="783695"/>
          </a:xfrm>
        </p:spPr>
        <p:txBody>
          <a:bodyPr/>
          <a:lstStyle/>
          <a:p>
            <a:r>
              <a:rPr lang="en-US" dirty="0"/>
              <a:t>References</a:t>
            </a:r>
          </a:p>
        </p:txBody>
      </p:sp>
      <p:sp>
        <p:nvSpPr>
          <p:cNvPr id="3" name="Content Placeholder 2"/>
          <p:cNvSpPr>
            <a:spLocks noGrp="1"/>
          </p:cNvSpPr>
          <p:nvPr>
            <p:ph idx="1"/>
          </p:nvPr>
        </p:nvSpPr>
        <p:spPr>
          <a:xfrm>
            <a:off x="725214" y="1226871"/>
            <a:ext cx="9146314" cy="5490107"/>
          </a:xfrm>
        </p:spPr>
        <p:txBody>
          <a:bodyPr>
            <a:normAutofit/>
          </a:bodyPr>
          <a:lstStyle/>
          <a:p>
            <a:pPr>
              <a:spcBef>
                <a:spcPts val="0"/>
              </a:spcBef>
              <a:spcAft>
                <a:spcPts val="600"/>
              </a:spcAft>
            </a:pPr>
            <a:r>
              <a:rPr lang="en-US" sz="2000" dirty="0">
                <a:cs typeface="Times New Roman"/>
              </a:rPr>
              <a:t>Chen, X. H., X. L. Huang, M. G. Flanner, Sensitivity of modeled far-IR radiation budgets in polar continents to treatments of snow surface and ice cloud </a:t>
            </a:r>
            <a:r>
              <a:rPr lang="en-US" sz="2000" dirty="0" err="1">
                <a:cs typeface="Times New Roman"/>
              </a:rPr>
              <a:t>radiative</a:t>
            </a:r>
            <a:r>
              <a:rPr lang="en-US" sz="2000" dirty="0">
                <a:cs typeface="Times New Roman"/>
              </a:rPr>
              <a:t> properties, Geophysical Research Letters, doi:10.1002/2014GL061216, 41(18), 6530-6537, 2014.</a:t>
            </a:r>
          </a:p>
          <a:p>
            <a:pPr>
              <a:spcBef>
                <a:spcPts val="0"/>
              </a:spcBef>
              <a:spcAft>
                <a:spcPts val="600"/>
              </a:spcAft>
            </a:pPr>
            <a:r>
              <a:rPr lang="en-US" sz="2000" dirty="0">
                <a:cs typeface="Times New Roman"/>
              </a:rPr>
              <a:t>Huang, X. L., X.H. Chen, D. K. Zhou, X. Liu, An observationally based global band-by-band surface emissivity dataset for climate and weather simulations, Journal of the Atmospheric Sciences, 73, 3541-3555, doi:10.1175/JAS-D-15-0355.1, 2016.</a:t>
            </a:r>
          </a:p>
          <a:p>
            <a:pPr>
              <a:spcBef>
                <a:spcPts val="0"/>
              </a:spcBef>
              <a:spcAft>
                <a:spcPts val="600"/>
              </a:spcAft>
            </a:pPr>
            <a:r>
              <a:rPr lang="en-US" sz="2000" dirty="0">
                <a:cs typeface="Times New Roman"/>
              </a:rPr>
              <a:t>Huang, X. L., X. H. Chen, M. G. Flanner, P. Yang, D. Feldman, C. </a:t>
            </a:r>
            <a:r>
              <a:rPr lang="en-US" sz="2000" dirty="0" err="1">
                <a:cs typeface="Times New Roman"/>
              </a:rPr>
              <a:t>Kuo</a:t>
            </a:r>
            <a:r>
              <a:rPr lang="en-US" sz="2000" dirty="0">
                <a:cs typeface="Times New Roman"/>
              </a:rPr>
              <a:t>, Improved representation of surface spectral emissivity in a global climate model and its impact on simulated climate, J. Climate, 31(9), 3711-3727, doi:10.1175/JCLI-D-17-0125, 2018.</a:t>
            </a:r>
          </a:p>
          <a:p>
            <a:pPr>
              <a:spcBef>
                <a:spcPts val="0"/>
              </a:spcBef>
              <a:spcAft>
                <a:spcPts val="600"/>
              </a:spcAft>
            </a:pPr>
            <a:r>
              <a:rPr lang="en-US" sz="2000" dirty="0">
                <a:cs typeface="Times New Roman"/>
              </a:rPr>
              <a:t>Chen, Y.-H. Influences of Surface Spectral Emissivity and Cloud </a:t>
            </a:r>
            <a:r>
              <a:rPr lang="en-US" sz="2000" dirty="0" err="1">
                <a:cs typeface="Times New Roman"/>
              </a:rPr>
              <a:t>Longwave</a:t>
            </a:r>
            <a:r>
              <a:rPr lang="en-US" sz="2000" dirty="0">
                <a:cs typeface="Times New Roman"/>
              </a:rPr>
              <a:t> Scattering on Climate Simulations, Ph.D. Dissertation, Univ. Michigan, 2019. </a:t>
            </a:r>
          </a:p>
          <a:p>
            <a:pPr>
              <a:spcBef>
                <a:spcPts val="0"/>
              </a:spcBef>
              <a:spcAft>
                <a:spcPts val="600"/>
              </a:spcAft>
            </a:pPr>
            <a:r>
              <a:rPr lang="en-US" sz="2000" dirty="0">
                <a:cs typeface="Times New Roman"/>
              </a:rPr>
              <a:t>Chen, Y.-H., X. L. Huang, P. Yang, C.-P. </a:t>
            </a:r>
            <a:r>
              <a:rPr lang="en-US" sz="2000" dirty="0" err="1">
                <a:cs typeface="Times New Roman"/>
              </a:rPr>
              <a:t>Kuo</a:t>
            </a:r>
            <a:r>
              <a:rPr lang="en-US" sz="2000" dirty="0">
                <a:cs typeface="Times New Roman"/>
              </a:rPr>
              <a:t>, X. H. Chen, Seasonal Dependent Impact of Ice-Cloud Longwave Scattering on the Polar Climate, Geophysical Research Letters, 47(23), e2020GL090534, https://</a:t>
            </a:r>
            <a:r>
              <a:rPr lang="en-US" sz="2000" dirty="0" err="1">
                <a:cs typeface="Times New Roman"/>
              </a:rPr>
              <a:t>doi.org</a:t>
            </a:r>
            <a:r>
              <a:rPr lang="en-US" sz="2000" dirty="0">
                <a:cs typeface="Times New Roman"/>
              </a:rPr>
              <a:t>/10.1029/2020GL090534, 2020.</a:t>
            </a:r>
          </a:p>
          <a:p>
            <a:pPr>
              <a:spcBef>
                <a:spcPts val="0"/>
              </a:spcBef>
              <a:spcAft>
                <a:spcPts val="600"/>
              </a:spcAft>
            </a:pPr>
            <a:endParaRPr lang="en-US" sz="3200" dirty="0">
              <a:latin typeface="+mj-lt"/>
              <a:cs typeface="Times New Roman"/>
            </a:endParaRPr>
          </a:p>
        </p:txBody>
      </p:sp>
      <p:pic>
        <p:nvPicPr>
          <p:cNvPr id="5" name="Picture 4" descr="Split-M-Maize-bar.png">
            <a:extLst>
              <a:ext uri="{FF2B5EF4-FFF2-40B4-BE49-F238E27FC236}">
                <a16:creationId xmlns:a16="http://schemas.microsoft.com/office/drawing/2014/main" id="{538EF86A-9FB6-174D-8C2B-A1D04CB031F9}"/>
              </a:ext>
            </a:extLst>
          </p:cNvPr>
          <p:cNvPicPr>
            <a:picLocks noChangeAspect="1"/>
          </p:cNvPicPr>
          <p:nvPr/>
        </p:nvPicPr>
        <p:blipFill>
          <a:blip r:embed="rId2"/>
          <a:srcRect/>
          <a:stretch>
            <a:fillRect/>
          </a:stretch>
        </p:blipFill>
        <p:spPr bwMode="auto">
          <a:xfrm>
            <a:off x="0" y="26194"/>
            <a:ext cx="914400" cy="542925"/>
          </a:xfrm>
          <a:prstGeom prst="rect">
            <a:avLst/>
          </a:prstGeom>
          <a:noFill/>
          <a:ln w="9525">
            <a:noFill/>
            <a:miter lim="800000"/>
            <a:headEnd/>
            <a:tailEnd/>
          </a:ln>
        </p:spPr>
      </p:pic>
      <p:sp>
        <p:nvSpPr>
          <p:cNvPr id="6" name="TextBox 5">
            <a:extLst>
              <a:ext uri="{FF2B5EF4-FFF2-40B4-BE49-F238E27FC236}">
                <a16:creationId xmlns:a16="http://schemas.microsoft.com/office/drawing/2014/main" id="{266F970F-82D9-8143-A9B5-E7A492D61E6B}"/>
              </a:ext>
            </a:extLst>
          </p:cNvPr>
          <p:cNvSpPr txBox="1"/>
          <p:nvPr/>
        </p:nvSpPr>
        <p:spPr>
          <a:xfrm>
            <a:off x="4887686" y="93460"/>
            <a:ext cx="2016899" cy="523220"/>
          </a:xfrm>
          <a:prstGeom prst="rect">
            <a:avLst/>
          </a:prstGeom>
          <a:noFill/>
        </p:spPr>
        <p:txBody>
          <a:bodyPr wrap="none" rtlCol="0">
            <a:spAutoFit/>
          </a:bodyPr>
          <a:lstStyle/>
          <a:p>
            <a:r>
              <a:rPr lang="en-US" sz="2800" i="1" dirty="0">
                <a:latin typeface="LM Roman 12" pitchFamily="2" charset="77"/>
              </a:rPr>
              <a:t>Thank You!</a:t>
            </a:r>
          </a:p>
        </p:txBody>
      </p:sp>
    </p:spTree>
    <p:extLst>
      <p:ext uri="{BB962C8B-B14F-4D97-AF65-F5344CB8AC3E}">
        <p14:creationId xmlns:p14="http://schemas.microsoft.com/office/powerpoint/2010/main" val="1436744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453" y="120203"/>
            <a:ext cx="10515600" cy="960767"/>
          </a:xfrm>
        </p:spPr>
        <p:txBody>
          <a:bodyPr>
            <a:noAutofit/>
          </a:bodyPr>
          <a:lstStyle/>
          <a:p>
            <a:r>
              <a:rPr lang="en-US" sz="3600" dirty="0"/>
              <a:t>A few facts: </a:t>
            </a:r>
          </a:p>
        </p:txBody>
      </p:sp>
      <p:sp>
        <p:nvSpPr>
          <p:cNvPr id="6" name="Rectangle 5"/>
          <p:cNvSpPr/>
          <p:nvPr/>
        </p:nvSpPr>
        <p:spPr>
          <a:xfrm>
            <a:off x="6478019" y="1325892"/>
            <a:ext cx="474469" cy="3489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397256" y="1018765"/>
            <a:ext cx="10515600" cy="4652963"/>
          </a:xfrm>
        </p:spPr>
        <p:txBody>
          <a:bodyPr>
            <a:normAutofit/>
          </a:bodyPr>
          <a:lstStyle/>
          <a:p>
            <a:r>
              <a:rPr lang="en-US" dirty="0"/>
              <a:t>Atmospheric absorption, scattering, and emission have </a:t>
            </a:r>
            <a:r>
              <a:rPr lang="en-US" b="1" dirty="0"/>
              <a:t>very strong </a:t>
            </a:r>
            <a:r>
              <a:rPr lang="en-US" dirty="0"/>
              <a:t>spectral (frequency) dependence </a:t>
            </a:r>
          </a:p>
          <a:p>
            <a:r>
              <a:rPr lang="en-US" dirty="0"/>
              <a:t>This is why radiation parameterization is so expensive</a:t>
            </a:r>
          </a:p>
          <a:p>
            <a:r>
              <a:rPr lang="en-US" dirty="0"/>
              <a:t> As a result, simplifications/approximation must be made to make RT calculation affordable in the earth system models</a:t>
            </a:r>
          </a:p>
          <a:p>
            <a:r>
              <a:rPr lang="en-US" dirty="0"/>
              <a:t>When radiation schemes were developed decades ago</a:t>
            </a:r>
          </a:p>
          <a:p>
            <a:pPr lvl="1"/>
            <a:r>
              <a:rPr lang="en-US" dirty="0"/>
              <a:t>Polar region was not a key focus</a:t>
            </a:r>
          </a:p>
          <a:p>
            <a:pPr lvl="1"/>
            <a:r>
              <a:rPr lang="en-US" dirty="0"/>
              <a:t>More attention was paid to processes within the atmosphere than to the coupling between the surface and atmosphere</a:t>
            </a:r>
          </a:p>
        </p:txBody>
      </p:sp>
      <p:sp>
        <p:nvSpPr>
          <p:cNvPr id="4" name="TextBox 3">
            <a:extLst>
              <a:ext uri="{FF2B5EF4-FFF2-40B4-BE49-F238E27FC236}">
                <a16:creationId xmlns:a16="http://schemas.microsoft.com/office/drawing/2014/main" id="{6889E332-071E-DF46-A10C-0CAE4A1EEFD2}"/>
              </a:ext>
            </a:extLst>
          </p:cNvPr>
          <p:cNvSpPr txBox="1"/>
          <p:nvPr/>
        </p:nvSpPr>
        <p:spPr>
          <a:xfrm>
            <a:off x="359229" y="5609523"/>
            <a:ext cx="10831286" cy="646331"/>
          </a:xfrm>
          <a:prstGeom prst="rect">
            <a:avLst/>
          </a:prstGeom>
          <a:noFill/>
        </p:spPr>
        <p:txBody>
          <a:bodyPr wrap="square" rtlCol="0">
            <a:spAutoFit/>
          </a:bodyPr>
          <a:lstStyle/>
          <a:p>
            <a:pPr algn="ctr"/>
            <a:r>
              <a:rPr lang="en-US" b="1" dirty="0">
                <a:solidFill>
                  <a:srgbClr val="0000CC"/>
                </a:solidFill>
                <a:latin typeface="LM Roman 12" pitchFamily="2" charset="77"/>
              </a:rPr>
              <a:t>I will discuss two approximations made in the LW radiation scheme: reasonably OK before but not “that” applicable for polar climate simulation</a:t>
            </a:r>
          </a:p>
        </p:txBody>
      </p:sp>
      <p:pic>
        <p:nvPicPr>
          <p:cNvPr id="11" name="Picture 5" descr="Split-M-Maize-bar.png">
            <a:extLst>
              <a:ext uri="{FF2B5EF4-FFF2-40B4-BE49-F238E27FC236}">
                <a16:creationId xmlns:a16="http://schemas.microsoft.com/office/drawing/2014/main" id="{B40F830C-E869-9A4C-ADC3-381C23F4D7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95" y="48127"/>
            <a:ext cx="1361161" cy="809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018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0804-C315-224D-A2CA-6424D4A812EA}"/>
              </a:ext>
            </a:extLst>
          </p:cNvPr>
          <p:cNvSpPr>
            <a:spLocks noGrp="1"/>
          </p:cNvSpPr>
          <p:nvPr>
            <p:ph type="title"/>
          </p:nvPr>
        </p:nvSpPr>
        <p:spPr>
          <a:xfrm>
            <a:off x="1640305" y="-26144"/>
            <a:ext cx="10515600" cy="1325563"/>
          </a:xfrm>
        </p:spPr>
        <p:txBody>
          <a:bodyPr/>
          <a:lstStyle/>
          <a:p>
            <a:r>
              <a:rPr lang="en-US" dirty="0"/>
              <a:t>Primer (I): surface spectral emissivity</a:t>
            </a:r>
          </a:p>
        </p:txBody>
      </p:sp>
      <p:grpSp>
        <p:nvGrpSpPr>
          <p:cNvPr id="8" name="Group 7">
            <a:extLst>
              <a:ext uri="{FF2B5EF4-FFF2-40B4-BE49-F238E27FC236}">
                <a16:creationId xmlns:a16="http://schemas.microsoft.com/office/drawing/2014/main" id="{3E8FED60-521A-D34D-A1B9-F948AB3A8B47}"/>
              </a:ext>
            </a:extLst>
          </p:cNvPr>
          <p:cNvGrpSpPr/>
          <p:nvPr/>
        </p:nvGrpSpPr>
        <p:grpSpPr>
          <a:xfrm>
            <a:off x="195370" y="1134450"/>
            <a:ext cx="6126236" cy="3104021"/>
            <a:chOff x="0" y="762000"/>
            <a:chExt cx="9144000" cy="5283579"/>
          </a:xfrm>
        </p:grpSpPr>
        <p:pic>
          <p:nvPicPr>
            <p:cNvPr id="9" name="Picture 8" descr="Figure01.tif">
              <a:extLst>
                <a:ext uri="{FF2B5EF4-FFF2-40B4-BE49-F238E27FC236}">
                  <a16:creationId xmlns:a16="http://schemas.microsoft.com/office/drawing/2014/main" id="{971219A6-54A2-B046-A321-3095BED12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5283579"/>
            </a:xfrm>
            <a:prstGeom prst="rect">
              <a:avLst/>
            </a:prstGeom>
          </p:spPr>
        </p:pic>
        <p:cxnSp>
          <p:nvCxnSpPr>
            <p:cNvPr id="10" name="Straight Connector 9">
              <a:extLst>
                <a:ext uri="{FF2B5EF4-FFF2-40B4-BE49-F238E27FC236}">
                  <a16:creationId xmlns:a16="http://schemas.microsoft.com/office/drawing/2014/main" id="{064171B5-FB26-8A41-8B3B-70662866DD87}"/>
                </a:ext>
              </a:extLst>
            </p:cNvPr>
            <p:cNvCxnSpPr/>
            <p:nvPr/>
          </p:nvCxnSpPr>
          <p:spPr>
            <a:xfrm>
              <a:off x="2470031" y="1158410"/>
              <a:ext cx="0" cy="4187027"/>
            </a:xfrm>
            <a:prstGeom prst="line">
              <a:avLst/>
            </a:prstGeom>
            <a:ln w="41275">
              <a:solidFill>
                <a:srgbClr val="F79646"/>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FCA7B21-A5CF-CE49-BAFC-556FD8EFAC2C}"/>
                </a:ext>
              </a:extLst>
            </p:cNvPr>
            <p:cNvCxnSpPr/>
            <p:nvPr/>
          </p:nvCxnSpPr>
          <p:spPr>
            <a:xfrm>
              <a:off x="3501595" y="1158410"/>
              <a:ext cx="0" cy="4187027"/>
            </a:xfrm>
            <a:prstGeom prst="line">
              <a:avLst/>
            </a:prstGeom>
            <a:ln w="41275">
              <a:solidFill>
                <a:srgbClr val="F79646"/>
              </a:solidFill>
            </a:ln>
          </p:spPr>
          <p:style>
            <a:lnRef idx="2">
              <a:schemeClr val="accent1"/>
            </a:lnRef>
            <a:fillRef idx="0">
              <a:schemeClr val="accent1"/>
            </a:fillRef>
            <a:effectRef idx="1">
              <a:schemeClr val="accent1"/>
            </a:effectRef>
            <a:fontRef idx="minor">
              <a:schemeClr val="tx1"/>
            </a:fontRef>
          </p:style>
        </p:cxnSp>
      </p:grpSp>
      <p:sp>
        <p:nvSpPr>
          <p:cNvPr id="12" name="Rectangle 11">
            <a:extLst>
              <a:ext uri="{FF2B5EF4-FFF2-40B4-BE49-F238E27FC236}">
                <a16:creationId xmlns:a16="http://schemas.microsoft.com/office/drawing/2014/main" id="{36468617-5C79-3747-A14C-0AA97DF97B8B}"/>
              </a:ext>
            </a:extLst>
          </p:cNvPr>
          <p:cNvSpPr/>
          <p:nvPr/>
        </p:nvSpPr>
        <p:spPr>
          <a:xfrm>
            <a:off x="1693248" y="3010804"/>
            <a:ext cx="1043995" cy="584776"/>
          </a:xfrm>
          <a:prstGeom prst="rect">
            <a:avLst/>
          </a:prstGeom>
        </p:spPr>
        <p:txBody>
          <a:bodyPr wrap="square">
            <a:spAutoFit/>
          </a:bodyPr>
          <a:lstStyle/>
          <a:p>
            <a:r>
              <a:rPr lang="en-US" sz="1600" b="1" dirty="0">
                <a:solidFill>
                  <a:srgbClr val="996633"/>
                </a:solidFill>
              </a:rPr>
              <a:t>35%-40% OLR </a:t>
            </a:r>
            <a:endParaRPr lang="en-US" sz="1600" b="1" dirty="0"/>
          </a:p>
        </p:txBody>
      </p:sp>
      <p:graphicFrame>
        <p:nvGraphicFramePr>
          <p:cNvPr id="13" name="Content Placeholder 3">
            <a:extLst>
              <a:ext uri="{FF2B5EF4-FFF2-40B4-BE49-F238E27FC236}">
                <a16:creationId xmlns:a16="http://schemas.microsoft.com/office/drawing/2014/main" id="{F4E4717A-0D68-A840-91B9-A4435EBA8B79}"/>
              </a:ext>
            </a:extLst>
          </p:cNvPr>
          <p:cNvGraphicFramePr>
            <a:graphicFrameLocks noChangeAspect="1"/>
          </p:cNvGraphicFramePr>
          <p:nvPr>
            <p:extLst>
              <p:ext uri="{D42A27DB-BD31-4B8C-83A1-F6EECF244321}">
                <p14:modId xmlns:p14="http://schemas.microsoft.com/office/powerpoint/2010/main" val="2211316453"/>
              </p:ext>
            </p:extLst>
          </p:nvPr>
        </p:nvGraphicFramePr>
        <p:xfrm>
          <a:off x="7531618" y="1134450"/>
          <a:ext cx="2365314" cy="1250777"/>
        </p:xfrm>
        <a:graphic>
          <a:graphicData uri="http://schemas.openxmlformats.org/presentationml/2006/ole">
            <mc:AlternateContent xmlns:mc="http://schemas.openxmlformats.org/markup-compatibility/2006">
              <mc:Choice xmlns:v="urn:schemas-microsoft-com:vml" Requires="v">
                <p:oleObj name="Equation" r:id="rId3" imgW="877680" imgH="456840" progId="Equation.3">
                  <p:embed/>
                </p:oleObj>
              </mc:Choice>
              <mc:Fallback>
                <p:oleObj name="Equation" r:id="rId3" imgW="877680" imgH="456840" progId="Equation.3">
                  <p:embed/>
                  <p:pic>
                    <p:nvPicPr>
                      <p:cNvPr id="6" name="Content Placeholde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618" y="1134450"/>
                        <a:ext cx="2365314" cy="1250777"/>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246FE4F4-3CF0-3C44-B14F-053333F288EB}"/>
              </a:ext>
            </a:extLst>
          </p:cNvPr>
          <p:cNvSpPr txBox="1"/>
          <p:nvPr/>
        </p:nvSpPr>
        <p:spPr>
          <a:xfrm>
            <a:off x="6654290" y="2521059"/>
            <a:ext cx="4693506" cy="1815882"/>
          </a:xfrm>
          <a:prstGeom prst="rect">
            <a:avLst/>
          </a:prstGeom>
          <a:noFill/>
        </p:spPr>
        <p:txBody>
          <a:bodyPr wrap="square">
            <a:spAutoFit/>
          </a:bodyPr>
          <a:lstStyle/>
          <a:p>
            <a:pPr marL="914400" lvl="1" indent="-457200">
              <a:buFont typeface="Arial" panose="020B0604020202020204" pitchFamily="34" charset="0"/>
              <a:buChar char="•"/>
            </a:pPr>
            <a:r>
              <a:rPr lang="en-US" sz="2800" dirty="0"/>
              <a:t>A function of frequency and view zenith angle</a:t>
            </a:r>
          </a:p>
          <a:p>
            <a:pPr marL="914400" lvl="1" indent="-457200">
              <a:buFont typeface="Arial" panose="020B0604020202020204" pitchFamily="34" charset="0"/>
              <a:buChar char="•"/>
            </a:pPr>
            <a:r>
              <a:rPr lang="en-US" sz="2800" dirty="0"/>
              <a:t>Can deviate from blackbody behavior</a:t>
            </a:r>
          </a:p>
        </p:txBody>
      </p:sp>
      <p:sp>
        <p:nvSpPr>
          <p:cNvPr id="16" name="TextBox 15">
            <a:extLst>
              <a:ext uri="{FF2B5EF4-FFF2-40B4-BE49-F238E27FC236}">
                <a16:creationId xmlns:a16="http://schemas.microsoft.com/office/drawing/2014/main" id="{973B8CF0-529D-744E-B567-2A31B41DF786}"/>
              </a:ext>
            </a:extLst>
          </p:cNvPr>
          <p:cNvSpPr txBox="1"/>
          <p:nvPr/>
        </p:nvSpPr>
        <p:spPr>
          <a:xfrm>
            <a:off x="2383377" y="4333326"/>
            <a:ext cx="1972399" cy="369332"/>
          </a:xfrm>
          <a:prstGeom prst="rect">
            <a:avLst/>
          </a:prstGeom>
          <a:noFill/>
        </p:spPr>
        <p:txBody>
          <a:bodyPr wrap="none" rtlCol="0">
            <a:spAutoFit/>
          </a:bodyPr>
          <a:lstStyle/>
          <a:p>
            <a:r>
              <a:rPr lang="en-US" dirty="0"/>
              <a:t>Huang et al. (2016)</a:t>
            </a:r>
          </a:p>
        </p:txBody>
      </p:sp>
      <p:sp>
        <p:nvSpPr>
          <p:cNvPr id="17" name="TextBox 16">
            <a:extLst>
              <a:ext uri="{FF2B5EF4-FFF2-40B4-BE49-F238E27FC236}">
                <a16:creationId xmlns:a16="http://schemas.microsoft.com/office/drawing/2014/main" id="{9285D1C4-7D4F-144A-B851-20A74AF1354A}"/>
              </a:ext>
            </a:extLst>
          </p:cNvPr>
          <p:cNvSpPr txBox="1"/>
          <p:nvPr/>
        </p:nvSpPr>
        <p:spPr>
          <a:xfrm>
            <a:off x="838200" y="4801703"/>
            <a:ext cx="9830063" cy="1200329"/>
          </a:xfrm>
          <a:prstGeom prst="rect">
            <a:avLst/>
          </a:prstGeom>
          <a:noFill/>
        </p:spPr>
        <p:txBody>
          <a:bodyPr wrap="none" rtlCol="0">
            <a:spAutoFit/>
          </a:bodyPr>
          <a:lstStyle/>
          <a:p>
            <a:r>
              <a:rPr lang="en-US" sz="2400" dirty="0"/>
              <a:t>In current earth system models:</a:t>
            </a:r>
          </a:p>
          <a:p>
            <a:pPr marL="342900" indent="-342900">
              <a:buFont typeface="Arial" panose="020B0604020202020204" pitchFamily="34" charset="0"/>
              <a:buChar char="•"/>
            </a:pPr>
            <a:r>
              <a:rPr lang="en-US" sz="2400" dirty="0"/>
              <a:t>Surface is always assumed to be blackbody in the atmospheric model </a:t>
            </a:r>
          </a:p>
          <a:p>
            <a:pPr marL="342900" indent="-342900">
              <a:buFont typeface="Arial" panose="020B0604020202020204" pitchFamily="34" charset="0"/>
              <a:buChar char="•"/>
            </a:pPr>
            <a:r>
              <a:rPr lang="en-US" sz="2400" dirty="0"/>
              <a:t>In land/ice models, surface can be graybody (no spectral dependence still) </a:t>
            </a:r>
          </a:p>
        </p:txBody>
      </p:sp>
      <p:pic>
        <p:nvPicPr>
          <p:cNvPr id="18" name="Picture 5" descr="Split-M-Maize-bar.png">
            <a:extLst>
              <a:ext uri="{FF2B5EF4-FFF2-40B4-BE49-F238E27FC236}">
                <a16:creationId xmlns:a16="http://schemas.microsoft.com/office/drawing/2014/main" id="{55EBF911-D45D-1C48-95C9-3A4EBFCEDC4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095" y="48127"/>
            <a:ext cx="1361161" cy="809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7972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A0804-C315-224D-A2CA-6424D4A812EA}"/>
              </a:ext>
            </a:extLst>
          </p:cNvPr>
          <p:cNvSpPr>
            <a:spLocks noGrp="1"/>
          </p:cNvSpPr>
          <p:nvPr>
            <p:ph type="title"/>
          </p:nvPr>
        </p:nvSpPr>
        <p:spPr>
          <a:xfrm>
            <a:off x="1640305" y="-10455"/>
            <a:ext cx="10515600" cy="1325563"/>
          </a:xfrm>
        </p:spPr>
        <p:txBody>
          <a:bodyPr/>
          <a:lstStyle/>
          <a:p>
            <a:r>
              <a:rPr lang="en-US" dirty="0"/>
              <a:t>Primer (II): ice cloud longwave scattering</a:t>
            </a:r>
          </a:p>
        </p:txBody>
      </p:sp>
      <p:pic>
        <p:nvPicPr>
          <p:cNvPr id="14" name="Picture 13">
            <a:extLst>
              <a:ext uri="{FF2B5EF4-FFF2-40B4-BE49-F238E27FC236}">
                <a16:creationId xmlns:a16="http://schemas.microsoft.com/office/drawing/2014/main" id="{7B6F60E3-2DF7-DF44-A3BF-59CB63CD1DEB}"/>
              </a:ext>
            </a:extLst>
          </p:cNvPr>
          <p:cNvPicPr>
            <a:picLocks noChangeAspect="1"/>
          </p:cNvPicPr>
          <p:nvPr/>
        </p:nvPicPr>
        <p:blipFill>
          <a:blip r:embed="rId2"/>
          <a:stretch>
            <a:fillRect/>
          </a:stretch>
        </p:blipFill>
        <p:spPr>
          <a:xfrm>
            <a:off x="1" y="1655804"/>
            <a:ext cx="6361144" cy="4302899"/>
          </a:xfrm>
          <a:prstGeom prst="rect">
            <a:avLst/>
          </a:prstGeom>
        </p:spPr>
      </p:pic>
      <p:sp>
        <p:nvSpPr>
          <p:cNvPr id="18" name="Rectangle 17">
            <a:extLst>
              <a:ext uri="{FF2B5EF4-FFF2-40B4-BE49-F238E27FC236}">
                <a16:creationId xmlns:a16="http://schemas.microsoft.com/office/drawing/2014/main" id="{731C2903-862F-8B4C-B6FC-90760AAB546A}"/>
              </a:ext>
            </a:extLst>
          </p:cNvPr>
          <p:cNvSpPr/>
          <p:nvPr/>
        </p:nvSpPr>
        <p:spPr>
          <a:xfrm>
            <a:off x="1161907" y="1051430"/>
            <a:ext cx="1043995" cy="584776"/>
          </a:xfrm>
          <a:prstGeom prst="rect">
            <a:avLst/>
          </a:prstGeom>
        </p:spPr>
        <p:txBody>
          <a:bodyPr wrap="square">
            <a:spAutoFit/>
          </a:bodyPr>
          <a:lstStyle/>
          <a:p>
            <a:r>
              <a:rPr lang="en-US" sz="1600" b="1" dirty="0">
                <a:solidFill>
                  <a:schemeClr val="accent4">
                    <a:lumMod val="75000"/>
                  </a:schemeClr>
                </a:solidFill>
              </a:rPr>
              <a:t>35%-40% OLR </a:t>
            </a:r>
          </a:p>
        </p:txBody>
      </p:sp>
      <p:sp>
        <p:nvSpPr>
          <p:cNvPr id="3" name="TextBox 2">
            <a:extLst>
              <a:ext uri="{FF2B5EF4-FFF2-40B4-BE49-F238E27FC236}">
                <a16:creationId xmlns:a16="http://schemas.microsoft.com/office/drawing/2014/main" id="{77003009-7A04-134C-B806-5B8DE10F6225}"/>
              </a:ext>
            </a:extLst>
          </p:cNvPr>
          <p:cNvSpPr txBox="1"/>
          <p:nvPr/>
        </p:nvSpPr>
        <p:spPr>
          <a:xfrm>
            <a:off x="1062681" y="5958704"/>
            <a:ext cx="2694969" cy="369332"/>
          </a:xfrm>
          <a:prstGeom prst="rect">
            <a:avLst/>
          </a:prstGeom>
          <a:noFill/>
        </p:spPr>
        <p:txBody>
          <a:bodyPr wrap="none" rtlCol="0">
            <a:spAutoFit/>
          </a:bodyPr>
          <a:lstStyle/>
          <a:p>
            <a:r>
              <a:rPr lang="en-US" dirty="0"/>
              <a:t>(Based on </a:t>
            </a:r>
            <a:r>
              <a:rPr lang="en-US" dirty="0" err="1"/>
              <a:t>Kuo</a:t>
            </a:r>
            <a:r>
              <a:rPr lang="en-US" dirty="0"/>
              <a:t> et al., 2017)</a:t>
            </a:r>
          </a:p>
        </p:txBody>
      </p:sp>
      <p:sp>
        <p:nvSpPr>
          <p:cNvPr id="19" name="Title 1">
            <a:extLst>
              <a:ext uri="{FF2B5EF4-FFF2-40B4-BE49-F238E27FC236}">
                <a16:creationId xmlns:a16="http://schemas.microsoft.com/office/drawing/2014/main" id="{65E852D7-D866-954B-81A7-F8CCD5B748AD}"/>
              </a:ext>
            </a:extLst>
          </p:cNvPr>
          <p:cNvSpPr txBox="1">
            <a:spLocks/>
          </p:cNvSpPr>
          <p:nvPr/>
        </p:nvSpPr>
        <p:spPr>
          <a:xfrm>
            <a:off x="6225220" y="1180113"/>
            <a:ext cx="5600196" cy="188284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t>&gt;90% IPCC models assumes cloud being non-scattering in the longwave</a:t>
            </a:r>
          </a:p>
        </p:txBody>
      </p:sp>
      <p:pic>
        <p:nvPicPr>
          <p:cNvPr id="20" name="Picture 19">
            <a:extLst>
              <a:ext uri="{FF2B5EF4-FFF2-40B4-BE49-F238E27FC236}">
                <a16:creationId xmlns:a16="http://schemas.microsoft.com/office/drawing/2014/main" id="{1580D905-BA33-C146-8EA2-C74AC40C0A13}"/>
              </a:ext>
            </a:extLst>
          </p:cNvPr>
          <p:cNvPicPr>
            <a:picLocks noChangeAspect="1"/>
          </p:cNvPicPr>
          <p:nvPr/>
        </p:nvPicPr>
        <p:blipFill>
          <a:blip r:embed="rId3"/>
          <a:stretch>
            <a:fillRect/>
          </a:stretch>
        </p:blipFill>
        <p:spPr>
          <a:xfrm>
            <a:off x="6361145" y="2996707"/>
            <a:ext cx="5586692" cy="2456218"/>
          </a:xfrm>
          <a:prstGeom prst="rect">
            <a:avLst/>
          </a:prstGeom>
        </p:spPr>
      </p:pic>
      <p:sp>
        <p:nvSpPr>
          <p:cNvPr id="21" name="TextBox 20">
            <a:extLst>
              <a:ext uri="{FF2B5EF4-FFF2-40B4-BE49-F238E27FC236}">
                <a16:creationId xmlns:a16="http://schemas.microsoft.com/office/drawing/2014/main" id="{0805CCA7-8D31-5F4E-BEDD-E7E214B6DAEE}"/>
              </a:ext>
            </a:extLst>
          </p:cNvPr>
          <p:cNvSpPr txBox="1"/>
          <p:nvPr/>
        </p:nvSpPr>
        <p:spPr>
          <a:xfrm>
            <a:off x="7262855" y="5521148"/>
            <a:ext cx="4710890" cy="369332"/>
          </a:xfrm>
          <a:prstGeom prst="rect">
            <a:avLst/>
          </a:prstGeom>
          <a:noFill/>
        </p:spPr>
        <p:txBody>
          <a:bodyPr wrap="square" rtlCol="0">
            <a:spAutoFit/>
          </a:bodyPr>
          <a:lstStyle/>
          <a:p>
            <a:r>
              <a:rPr lang="en-US" b="1" dirty="0"/>
              <a:t>NCAR CESM 1.1.1 Technical Description</a:t>
            </a:r>
          </a:p>
        </p:txBody>
      </p:sp>
      <p:pic>
        <p:nvPicPr>
          <p:cNvPr id="22" name="Picture 5" descr="Split-M-Maize-bar.png">
            <a:extLst>
              <a:ext uri="{FF2B5EF4-FFF2-40B4-BE49-F238E27FC236}">
                <a16:creationId xmlns:a16="http://schemas.microsoft.com/office/drawing/2014/main" id="{8BCE2FF8-E20E-824F-99CD-3573189843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095" y="48127"/>
            <a:ext cx="1361161" cy="8094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1823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C5642F-EBE9-5945-B464-AB441E5576E1}"/>
              </a:ext>
            </a:extLst>
          </p:cNvPr>
          <p:cNvSpPr>
            <a:spLocks noGrp="1"/>
          </p:cNvSpPr>
          <p:nvPr>
            <p:ph idx="1"/>
          </p:nvPr>
        </p:nvSpPr>
        <p:spPr/>
        <p:txBody>
          <a:bodyPr/>
          <a:lstStyle/>
          <a:p>
            <a:r>
              <a:rPr lang="en-US" i="1" dirty="0"/>
              <a:t>What’s the traditional wisdom for these two approximations, blackbody surface and non-scattering clouds in the LW?</a:t>
            </a:r>
          </a:p>
          <a:p>
            <a:endParaRPr lang="en-US" i="1" dirty="0"/>
          </a:p>
          <a:p>
            <a:endParaRPr lang="en-US" i="1" dirty="0"/>
          </a:p>
          <a:p>
            <a:r>
              <a:rPr lang="en-US" i="1" dirty="0"/>
              <a:t>What could go wrong with such approximations?</a:t>
            </a:r>
            <a:endParaRPr lang="en-US" dirty="0"/>
          </a:p>
        </p:txBody>
      </p:sp>
    </p:spTree>
    <p:extLst>
      <p:ext uri="{BB962C8B-B14F-4D97-AF65-F5344CB8AC3E}">
        <p14:creationId xmlns:p14="http://schemas.microsoft.com/office/powerpoint/2010/main" val="606141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319" y="126335"/>
            <a:ext cx="10429103" cy="833180"/>
          </a:xfrm>
        </p:spPr>
        <p:txBody>
          <a:bodyPr>
            <a:noAutofit/>
          </a:bodyPr>
          <a:lstStyle/>
          <a:p>
            <a:r>
              <a:rPr lang="en-US" sz="3600" dirty="0"/>
              <a:t>When radiation scheme was developed decades ago </a:t>
            </a:r>
            <a:r>
              <a:rPr lang="mr-IN" sz="3600" dirty="0"/>
              <a:t>…</a:t>
            </a:r>
            <a:endParaRPr lang="en-US" sz="3600" dirty="0"/>
          </a:p>
        </p:txBody>
      </p:sp>
      <p:sp>
        <p:nvSpPr>
          <p:cNvPr id="3" name="Content Placeholder 2"/>
          <p:cNvSpPr>
            <a:spLocks noGrp="1"/>
          </p:cNvSpPr>
          <p:nvPr>
            <p:ph idx="1"/>
          </p:nvPr>
        </p:nvSpPr>
        <p:spPr>
          <a:xfrm>
            <a:off x="1450911" y="1291081"/>
            <a:ext cx="4263071" cy="4842716"/>
          </a:xfrm>
        </p:spPr>
        <p:txBody>
          <a:bodyPr/>
          <a:lstStyle/>
          <a:p>
            <a:r>
              <a:rPr lang="en-US" dirty="0"/>
              <a:t>Polar region is not a focus. </a:t>
            </a:r>
          </a:p>
          <a:p>
            <a:r>
              <a:rPr lang="en-US" dirty="0"/>
              <a:t>Water vapor abundance changes a lot from the tropics to polar regions</a:t>
            </a:r>
          </a:p>
        </p:txBody>
      </p:sp>
      <p:pic>
        <p:nvPicPr>
          <p:cNvPr id="5" name="Picture 4"/>
          <p:cNvPicPr>
            <a:picLocks noChangeAspect="1"/>
          </p:cNvPicPr>
          <p:nvPr/>
        </p:nvPicPr>
        <p:blipFill>
          <a:blip r:embed="rId2"/>
          <a:stretch>
            <a:fillRect/>
          </a:stretch>
        </p:blipFill>
        <p:spPr>
          <a:xfrm>
            <a:off x="6244272" y="1518890"/>
            <a:ext cx="4423729" cy="5339110"/>
          </a:xfrm>
          <a:prstGeom prst="rect">
            <a:avLst/>
          </a:prstGeom>
        </p:spPr>
      </p:pic>
      <p:sp>
        <p:nvSpPr>
          <p:cNvPr id="6" name="Rectangle 5"/>
          <p:cNvSpPr/>
          <p:nvPr/>
        </p:nvSpPr>
        <p:spPr>
          <a:xfrm>
            <a:off x="6478019" y="1325892"/>
            <a:ext cx="474469" cy="3489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7580461" y="2023730"/>
            <a:ext cx="27910" cy="3572929"/>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9920596" y="2023730"/>
            <a:ext cx="27910" cy="3572929"/>
          </a:xfrm>
          <a:prstGeom prst="line">
            <a:avLst/>
          </a:prstGeom>
          <a:ln>
            <a:solidFill>
              <a:srgbClr val="008000"/>
            </a:solidFill>
            <a:prstDash val="sysDash"/>
          </a:ln>
        </p:spPr>
        <p:style>
          <a:lnRef idx="2">
            <a:schemeClr val="accent1"/>
          </a:lnRef>
          <a:fillRef idx="0">
            <a:schemeClr val="accent1"/>
          </a:fillRef>
          <a:effectRef idx="1">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2295302914"/>
              </p:ext>
            </p:extLst>
          </p:nvPr>
        </p:nvGraphicFramePr>
        <p:xfrm>
          <a:off x="2052394" y="3510085"/>
          <a:ext cx="2111346" cy="678647"/>
        </p:xfrm>
        <a:graphic>
          <a:graphicData uri="http://schemas.openxmlformats.org/presentationml/2006/ole">
            <mc:AlternateContent xmlns:mc="http://schemas.openxmlformats.org/markup-compatibility/2006">
              <mc:Choice xmlns:v="urn:schemas-microsoft-com:vml" Requires="v">
                <p:oleObj name="Equation" r:id="rId3" imgW="711200" imgH="228600" progId="Equation.3">
                  <p:embed/>
                </p:oleObj>
              </mc:Choice>
              <mc:Fallback>
                <p:oleObj name="Equation" r:id="rId3" imgW="711200" imgH="228600" progId="Equation.3">
                  <p:embed/>
                  <p:pic>
                    <p:nvPicPr>
                      <p:cNvPr id="10" name="Object 9"/>
                      <p:cNvPicPr/>
                      <p:nvPr/>
                    </p:nvPicPr>
                    <p:blipFill>
                      <a:blip r:embed="rId4"/>
                      <a:stretch>
                        <a:fillRect/>
                      </a:stretch>
                    </p:blipFill>
                    <p:spPr>
                      <a:xfrm>
                        <a:off x="2052394" y="3510085"/>
                        <a:ext cx="2111346" cy="678647"/>
                      </a:xfrm>
                      <a:prstGeom prst="rect">
                        <a:avLst/>
                      </a:prstGeom>
                    </p:spPr>
                  </p:pic>
                </p:oleObj>
              </mc:Fallback>
            </mc:AlternateContent>
          </a:graphicData>
        </a:graphic>
      </p:graphicFrame>
      <p:cxnSp>
        <p:nvCxnSpPr>
          <p:cNvPr id="7" name="Straight Connector 6"/>
          <p:cNvCxnSpPr/>
          <p:nvPr/>
        </p:nvCxnSpPr>
        <p:spPr>
          <a:xfrm>
            <a:off x="6952488" y="3849409"/>
            <a:ext cx="3715513"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pic>
        <p:nvPicPr>
          <p:cNvPr id="11" name="Picture 10" descr="Split-M-Maize-bar.png"/>
          <p:cNvPicPr>
            <a:picLocks noChangeAspect="1"/>
          </p:cNvPicPr>
          <p:nvPr/>
        </p:nvPicPr>
        <p:blipFill>
          <a:blip r:embed="rId5"/>
          <a:srcRect/>
          <a:stretch>
            <a:fillRect/>
          </a:stretch>
        </p:blipFill>
        <p:spPr bwMode="auto">
          <a:xfrm>
            <a:off x="115329" y="0"/>
            <a:ext cx="914400" cy="542925"/>
          </a:xfrm>
          <a:prstGeom prst="rect">
            <a:avLst/>
          </a:prstGeom>
          <a:noFill/>
          <a:ln w="9525">
            <a:noFill/>
            <a:miter lim="800000"/>
            <a:headEnd/>
            <a:tailEnd/>
          </a:ln>
        </p:spPr>
      </p:pic>
    </p:spTree>
    <p:extLst>
      <p:ext uri="{BB962C8B-B14F-4D97-AF65-F5344CB8AC3E}">
        <p14:creationId xmlns:p14="http://schemas.microsoft.com/office/powerpoint/2010/main" val="2432785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09" y="-64920"/>
            <a:ext cx="8686800" cy="1143000"/>
          </a:xfrm>
        </p:spPr>
        <p:txBody>
          <a:bodyPr>
            <a:noAutofit/>
          </a:bodyPr>
          <a:lstStyle/>
          <a:p>
            <a:pPr algn="ctr"/>
            <a:r>
              <a:rPr lang="en-US" sz="3200" b="1" dirty="0"/>
              <a:t>The aftermath of small TCWV in polar regions and beyond (I)</a:t>
            </a:r>
          </a:p>
        </p:txBody>
      </p:sp>
      <p:graphicFrame>
        <p:nvGraphicFramePr>
          <p:cNvPr id="4" name="Object 3"/>
          <p:cNvGraphicFramePr>
            <a:graphicFrameLocks noChangeAspect="1"/>
          </p:cNvGraphicFramePr>
          <p:nvPr>
            <p:extLst>
              <p:ext uri="{D42A27DB-BD31-4B8C-83A1-F6EECF244321}">
                <p14:modId xmlns:p14="http://schemas.microsoft.com/office/powerpoint/2010/main" val="1279006289"/>
              </p:ext>
            </p:extLst>
          </p:nvPr>
        </p:nvGraphicFramePr>
        <p:xfrm>
          <a:off x="1915852" y="1123838"/>
          <a:ext cx="6786132" cy="2375079"/>
        </p:xfrm>
        <a:graphic>
          <a:graphicData uri="http://schemas.openxmlformats.org/presentationml/2006/ole">
            <mc:AlternateContent xmlns:mc="http://schemas.openxmlformats.org/markup-compatibility/2006">
              <mc:Choice xmlns:v="urn:schemas-microsoft-com:vml" Requires="v">
                <p:oleObj name="Equation" r:id="rId2" imgW="2717800" imgH="952500" progId="Equation.3">
                  <p:embed/>
                </p:oleObj>
              </mc:Choice>
              <mc:Fallback>
                <p:oleObj name="Equation" r:id="rId2" imgW="2717800" imgH="952500" progId="Equation.3">
                  <p:embed/>
                  <p:pic>
                    <p:nvPicPr>
                      <p:cNvPr id="4" name="Object 3"/>
                      <p:cNvPicPr/>
                      <p:nvPr/>
                    </p:nvPicPr>
                    <p:blipFill>
                      <a:blip r:embed="rId3"/>
                      <a:stretch>
                        <a:fillRect/>
                      </a:stretch>
                    </p:blipFill>
                    <p:spPr>
                      <a:xfrm>
                        <a:off x="1915852" y="1123838"/>
                        <a:ext cx="6786132" cy="2375079"/>
                      </a:xfrm>
                      <a:prstGeom prst="rect">
                        <a:avLst/>
                      </a:prstGeom>
                    </p:spPr>
                  </p:pic>
                </p:oleObj>
              </mc:Fallback>
            </mc:AlternateContent>
          </a:graphicData>
        </a:graphic>
      </p:graphicFrame>
      <p:sp>
        <p:nvSpPr>
          <p:cNvPr id="7" name="TextBox 6"/>
          <p:cNvSpPr txBox="1"/>
          <p:nvPr/>
        </p:nvSpPr>
        <p:spPr>
          <a:xfrm>
            <a:off x="5383415" y="2267860"/>
            <a:ext cx="6637138" cy="461665"/>
          </a:xfrm>
          <a:prstGeom prst="rect">
            <a:avLst/>
          </a:prstGeom>
          <a:noFill/>
        </p:spPr>
        <p:txBody>
          <a:bodyPr wrap="none" rtlCol="0">
            <a:spAutoFit/>
          </a:bodyPr>
          <a:lstStyle/>
          <a:p>
            <a:r>
              <a:rPr lang="en-US" sz="2400" dirty="0">
                <a:latin typeface="Times New Roman"/>
                <a:cs typeface="Times New Roman"/>
              </a:rPr>
              <a:t>Tropics &amp; mid-latitudes (</a:t>
            </a:r>
            <a:r>
              <a:rPr lang="en-US" sz="2400" dirty="0">
                <a:solidFill>
                  <a:srgbClr val="FF0000"/>
                </a:solidFill>
                <a:latin typeface="Times New Roman"/>
                <a:cs typeface="Times New Roman"/>
              </a:rPr>
              <a:t>mid-troposphere &amp; below</a:t>
            </a:r>
            <a:r>
              <a:rPr lang="en-US" sz="2400" dirty="0">
                <a:latin typeface="Times New Roman"/>
                <a:cs typeface="Times New Roman"/>
              </a:rPr>
              <a:t>)</a:t>
            </a:r>
          </a:p>
        </p:txBody>
      </p:sp>
      <p:grpSp>
        <p:nvGrpSpPr>
          <p:cNvPr id="8" name="Group 7"/>
          <p:cNvGrpSpPr/>
          <p:nvPr/>
        </p:nvGrpSpPr>
        <p:grpSpPr>
          <a:xfrm>
            <a:off x="6806099" y="3637446"/>
            <a:ext cx="3678386" cy="2140651"/>
            <a:chOff x="1217565" y="1902332"/>
            <a:chExt cx="4175037" cy="2245889"/>
          </a:xfrm>
        </p:grpSpPr>
        <p:pic>
          <p:nvPicPr>
            <p:cNvPr id="9" name="Picture 8"/>
            <p:cNvPicPr>
              <a:picLocks noChangeAspect="1"/>
            </p:cNvPicPr>
            <p:nvPr/>
          </p:nvPicPr>
          <p:blipFill>
            <a:blip r:embed="rId4"/>
            <a:stretch>
              <a:fillRect/>
            </a:stretch>
          </p:blipFill>
          <p:spPr>
            <a:xfrm>
              <a:off x="1217565" y="2481180"/>
              <a:ext cx="619391" cy="639010"/>
            </a:xfrm>
            <a:prstGeom prst="rect">
              <a:avLst/>
            </a:prstGeom>
          </p:spPr>
        </p:pic>
        <p:pic>
          <p:nvPicPr>
            <p:cNvPr id="10" name="Picture 9"/>
            <p:cNvPicPr>
              <a:picLocks noChangeAspect="1"/>
            </p:cNvPicPr>
            <p:nvPr/>
          </p:nvPicPr>
          <p:blipFill>
            <a:blip r:embed="rId4"/>
            <a:stretch>
              <a:fillRect/>
            </a:stretch>
          </p:blipFill>
          <p:spPr>
            <a:xfrm>
              <a:off x="1527261" y="3509211"/>
              <a:ext cx="619391" cy="639010"/>
            </a:xfrm>
            <a:prstGeom prst="rect">
              <a:avLst/>
            </a:prstGeom>
          </p:spPr>
        </p:pic>
        <p:pic>
          <p:nvPicPr>
            <p:cNvPr id="11" name="Picture 10"/>
            <p:cNvPicPr>
              <a:picLocks noChangeAspect="1"/>
            </p:cNvPicPr>
            <p:nvPr/>
          </p:nvPicPr>
          <p:blipFill>
            <a:blip r:embed="rId4"/>
            <a:stretch>
              <a:fillRect/>
            </a:stretch>
          </p:blipFill>
          <p:spPr>
            <a:xfrm>
              <a:off x="2294156" y="3303337"/>
              <a:ext cx="619391" cy="639010"/>
            </a:xfrm>
            <a:prstGeom prst="rect">
              <a:avLst/>
            </a:prstGeom>
          </p:spPr>
        </p:pic>
        <p:pic>
          <p:nvPicPr>
            <p:cNvPr id="12" name="Picture 11"/>
            <p:cNvPicPr>
              <a:picLocks noChangeAspect="1"/>
            </p:cNvPicPr>
            <p:nvPr/>
          </p:nvPicPr>
          <p:blipFill>
            <a:blip r:embed="rId4"/>
            <a:stretch>
              <a:fillRect/>
            </a:stretch>
          </p:blipFill>
          <p:spPr>
            <a:xfrm>
              <a:off x="4001420" y="2751224"/>
              <a:ext cx="619391" cy="639010"/>
            </a:xfrm>
            <a:prstGeom prst="rect">
              <a:avLst/>
            </a:prstGeom>
          </p:spPr>
        </p:pic>
        <p:pic>
          <p:nvPicPr>
            <p:cNvPr id="13" name="Picture 12"/>
            <p:cNvPicPr>
              <a:picLocks noChangeAspect="1"/>
            </p:cNvPicPr>
            <p:nvPr/>
          </p:nvPicPr>
          <p:blipFill>
            <a:blip r:embed="rId4"/>
            <a:stretch>
              <a:fillRect/>
            </a:stretch>
          </p:blipFill>
          <p:spPr>
            <a:xfrm>
              <a:off x="3059734" y="2161675"/>
              <a:ext cx="619391" cy="639010"/>
            </a:xfrm>
            <a:prstGeom prst="rect">
              <a:avLst/>
            </a:prstGeom>
          </p:spPr>
        </p:pic>
        <p:pic>
          <p:nvPicPr>
            <p:cNvPr id="14" name="Picture 13"/>
            <p:cNvPicPr>
              <a:picLocks noChangeAspect="1"/>
            </p:cNvPicPr>
            <p:nvPr/>
          </p:nvPicPr>
          <p:blipFill>
            <a:blip r:embed="rId4"/>
            <a:stretch>
              <a:fillRect/>
            </a:stretch>
          </p:blipFill>
          <p:spPr>
            <a:xfrm>
              <a:off x="2146652" y="2360868"/>
              <a:ext cx="619391" cy="639010"/>
            </a:xfrm>
            <a:prstGeom prst="rect">
              <a:avLst/>
            </a:prstGeom>
          </p:spPr>
        </p:pic>
        <p:pic>
          <p:nvPicPr>
            <p:cNvPr id="15" name="Picture 14"/>
            <p:cNvPicPr>
              <a:picLocks noChangeAspect="1"/>
            </p:cNvPicPr>
            <p:nvPr/>
          </p:nvPicPr>
          <p:blipFill>
            <a:blip r:embed="rId4"/>
            <a:stretch>
              <a:fillRect/>
            </a:stretch>
          </p:blipFill>
          <p:spPr>
            <a:xfrm>
              <a:off x="3691725" y="2041363"/>
              <a:ext cx="619391" cy="639010"/>
            </a:xfrm>
            <a:prstGeom prst="rect">
              <a:avLst/>
            </a:prstGeom>
          </p:spPr>
        </p:pic>
        <p:pic>
          <p:nvPicPr>
            <p:cNvPr id="16" name="Picture 15"/>
            <p:cNvPicPr>
              <a:picLocks noChangeAspect="1"/>
            </p:cNvPicPr>
            <p:nvPr/>
          </p:nvPicPr>
          <p:blipFill>
            <a:blip r:embed="rId4"/>
            <a:stretch>
              <a:fillRect/>
            </a:stretch>
          </p:blipFill>
          <p:spPr>
            <a:xfrm>
              <a:off x="3238554" y="2983832"/>
              <a:ext cx="619391" cy="639010"/>
            </a:xfrm>
            <a:prstGeom prst="rect">
              <a:avLst/>
            </a:prstGeom>
          </p:spPr>
        </p:pic>
        <p:pic>
          <p:nvPicPr>
            <p:cNvPr id="17" name="Picture 16"/>
            <p:cNvPicPr>
              <a:picLocks noChangeAspect="1"/>
            </p:cNvPicPr>
            <p:nvPr/>
          </p:nvPicPr>
          <p:blipFill>
            <a:blip r:embed="rId5"/>
            <a:stretch>
              <a:fillRect/>
            </a:stretch>
          </p:blipFill>
          <p:spPr>
            <a:xfrm>
              <a:off x="1512808" y="2983832"/>
              <a:ext cx="912916" cy="443163"/>
            </a:xfrm>
            <a:prstGeom prst="rect">
              <a:avLst/>
            </a:prstGeom>
          </p:spPr>
        </p:pic>
        <p:pic>
          <p:nvPicPr>
            <p:cNvPr id="18" name="Picture 17"/>
            <p:cNvPicPr>
              <a:picLocks noChangeAspect="1"/>
            </p:cNvPicPr>
            <p:nvPr/>
          </p:nvPicPr>
          <p:blipFill>
            <a:blip r:embed="rId6"/>
            <a:stretch>
              <a:fillRect/>
            </a:stretch>
          </p:blipFill>
          <p:spPr>
            <a:xfrm>
              <a:off x="2599575" y="2850145"/>
              <a:ext cx="638979" cy="540089"/>
            </a:xfrm>
            <a:prstGeom prst="rect">
              <a:avLst/>
            </a:prstGeom>
          </p:spPr>
        </p:pic>
        <p:pic>
          <p:nvPicPr>
            <p:cNvPr id="19" name="Picture 18"/>
            <p:cNvPicPr>
              <a:picLocks noChangeAspect="1"/>
            </p:cNvPicPr>
            <p:nvPr/>
          </p:nvPicPr>
          <p:blipFill>
            <a:blip r:embed="rId4"/>
            <a:stretch>
              <a:fillRect/>
            </a:stretch>
          </p:blipFill>
          <p:spPr>
            <a:xfrm>
              <a:off x="4463516" y="1902332"/>
              <a:ext cx="619391" cy="639010"/>
            </a:xfrm>
            <a:prstGeom prst="rect">
              <a:avLst/>
            </a:prstGeom>
          </p:spPr>
        </p:pic>
        <p:pic>
          <p:nvPicPr>
            <p:cNvPr id="20" name="Picture 19"/>
            <p:cNvPicPr>
              <a:picLocks noChangeAspect="1"/>
            </p:cNvPicPr>
            <p:nvPr/>
          </p:nvPicPr>
          <p:blipFill>
            <a:blip r:embed="rId4"/>
            <a:stretch>
              <a:fillRect/>
            </a:stretch>
          </p:blipFill>
          <p:spPr>
            <a:xfrm>
              <a:off x="4773211" y="2490540"/>
              <a:ext cx="619391" cy="639010"/>
            </a:xfrm>
            <a:prstGeom prst="rect">
              <a:avLst/>
            </a:prstGeom>
          </p:spPr>
        </p:pic>
      </p:grpSp>
      <p:pic>
        <p:nvPicPr>
          <p:cNvPr id="21" name="Picture 20"/>
          <p:cNvPicPr>
            <a:picLocks noChangeAspect="1"/>
          </p:cNvPicPr>
          <p:nvPr/>
        </p:nvPicPr>
        <p:blipFill>
          <a:blip r:embed="rId7"/>
          <a:stretch>
            <a:fillRect/>
          </a:stretch>
        </p:blipFill>
        <p:spPr>
          <a:xfrm>
            <a:off x="852763" y="3544320"/>
            <a:ext cx="4898743" cy="3313680"/>
          </a:xfrm>
          <a:prstGeom prst="rect">
            <a:avLst/>
          </a:prstGeom>
        </p:spPr>
      </p:pic>
      <p:cxnSp>
        <p:nvCxnSpPr>
          <p:cNvPr id="23" name="Straight Arrow Connector 22"/>
          <p:cNvCxnSpPr>
            <a:cxnSpLocks/>
          </p:cNvCxnSpPr>
          <p:nvPr/>
        </p:nvCxnSpPr>
        <p:spPr>
          <a:xfrm>
            <a:off x="1469292" y="6201156"/>
            <a:ext cx="640817"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639420" y="5994949"/>
            <a:ext cx="2943159" cy="646331"/>
          </a:xfrm>
          <a:prstGeom prst="rect">
            <a:avLst/>
          </a:prstGeom>
          <a:noFill/>
        </p:spPr>
        <p:txBody>
          <a:bodyPr wrap="none" rtlCol="0">
            <a:spAutoFit/>
          </a:bodyPr>
          <a:lstStyle/>
          <a:p>
            <a:r>
              <a:rPr lang="en-US" dirty="0">
                <a:solidFill>
                  <a:srgbClr val="FF0000"/>
                </a:solidFill>
              </a:rPr>
              <a:t>Far IR: Strong H</a:t>
            </a:r>
            <a:r>
              <a:rPr lang="en-US" baseline="-25000" dirty="0">
                <a:solidFill>
                  <a:srgbClr val="FF0000"/>
                </a:solidFill>
              </a:rPr>
              <a:t>2</a:t>
            </a:r>
            <a:r>
              <a:rPr lang="en-US" dirty="0">
                <a:solidFill>
                  <a:srgbClr val="FF0000"/>
                </a:solidFill>
              </a:rPr>
              <a:t>O absorption</a:t>
            </a:r>
          </a:p>
          <a:p>
            <a:r>
              <a:rPr lang="en-US" dirty="0">
                <a:solidFill>
                  <a:srgbClr val="FF8000"/>
                </a:solidFill>
              </a:rPr>
              <a:t>Two RRTMG far-IR bands </a:t>
            </a:r>
          </a:p>
        </p:txBody>
      </p:sp>
      <p:pic>
        <p:nvPicPr>
          <p:cNvPr id="22" name="Picture 21" descr="Split-M-Maize-bar.png">
            <a:extLst>
              <a:ext uri="{FF2B5EF4-FFF2-40B4-BE49-F238E27FC236}">
                <a16:creationId xmlns:a16="http://schemas.microsoft.com/office/drawing/2014/main" id="{F5F054AA-1BA1-FA49-9E20-DB789EB2B510}"/>
              </a:ext>
            </a:extLst>
          </p:cNvPr>
          <p:cNvPicPr>
            <a:picLocks noChangeAspect="1"/>
          </p:cNvPicPr>
          <p:nvPr/>
        </p:nvPicPr>
        <p:blipFill>
          <a:blip r:embed="rId8"/>
          <a:srcRect/>
          <a:stretch>
            <a:fillRect/>
          </a:stretch>
        </p:blipFill>
        <p:spPr bwMode="auto">
          <a:xfrm>
            <a:off x="115329" y="0"/>
            <a:ext cx="914400" cy="542925"/>
          </a:xfrm>
          <a:prstGeom prst="rect">
            <a:avLst/>
          </a:prstGeom>
          <a:noFill/>
          <a:ln w="9525">
            <a:noFill/>
            <a:miter lim="800000"/>
            <a:headEnd/>
            <a:tailEnd/>
          </a:ln>
        </p:spPr>
      </p:pic>
    </p:spTree>
    <p:extLst>
      <p:ext uri="{BB962C8B-B14F-4D97-AF65-F5344CB8AC3E}">
        <p14:creationId xmlns:p14="http://schemas.microsoft.com/office/powerpoint/2010/main" val="357848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 letter&#10;&#10;Description automatically generated">
            <a:extLst>
              <a:ext uri="{FF2B5EF4-FFF2-40B4-BE49-F238E27FC236}">
                <a16:creationId xmlns:a16="http://schemas.microsoft.com/office/drawing/2014/main" id="{8B4B6FA7-BC6D-DF45-A931-912EDC9977BC}"/>
              </a:ext>
            </a:extLst>
          </p:cNvPr>
          <p:cNvPicPr>
            <a:picLocks noChangeAspect="1"/>
          </p:cNvPicPr>
          <p:nvPr/>
        </p:nvPicPr>
        <p:blipFill>
          <a:blip r:embed="rId2"/>
          <a:stretch>
            <a:fillRect/>
          </a:stretch>
        </p:blipFill>
        <p:spPr>
          <a:xfrm>
            <a:off x="2190296" y="1342506"/>
            <a:ext cx="7738143" cy="2414674"/>
          </a:xfrm>
          <a:prstGeom prst="rect">
            <a:avLst/>
          </a:prstGeom>
        </p:spPr>
      </p:pic>
      <p:sp>
        <p:nvSpPr>
          <p:cNvPr id="4" name="Title 1"/>
          <p:cNvSpPr txBox="1">
            <a:spLocks/>
          </p:cNvSpPr>
          <p:nvPr/>
        </p:nvSpPr>
        <p:spPr>
          <a:xfrm>
            <a:off x="2110109" y="-64920"/>
            <a:ext cx="86868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The aftermath of small TCWV in polar regions (II)</a:t>
            </a:r>
          </a:p>
        </p:txBody>
      </p:sp>
      <p:pic>
        <p:nvPicPr>
          <p:cNvPr id="6" name="Picture 5" descr="flux_plot.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774263"/>
            <a:ext cx="8266578" cy="6083737"/>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2156327887"/>
              </p:ext>
            </p:extLst>
          </p:nvPr>
        </p:nvGraphicFramePr>
        <p:xfrm>
          <a:off x="2249660" y="1496783"/>
          <a:ext cx="8079933" cy="2086886"/>
        </p:xfrm>
        <a:graphic>
          <a:graphicData uri="http://schemas.openxmlformats.org/presentationml/2006/ole">
            <mc:AlternateContent xmlns:mc="http://schemas.openxmlformats.org/markup-compatibility/2006">
              <mc:Choice xmlns:v="urn:schemas-microsoft-com:vml" Requires="v">
                <p:oleObj name="Equation" r:id="rId4" imgW="4178300" imgH="1079500" progId="Equation.3">
                  <p:embed/>
                </p:oleObj>
              </mc:Choice>
              <mc:Fallback>
                <p:oleObj name="Equation" r:id="rId4" imgW="4178300" imgH="1079500" progId="Equation.3">
                  <p:embed/>
                  <p:pic>
                    <p:nvPicPr>
                      <p:cNvPr id="7" name="Object 6"/>
                      <p:cNvPicPr/>
                      <p:nvPr/>
                    </p:nvPicPr>
                    <p:blipFill>
                      <a:blip r:embed="rId5"/>
                      <a:stretch>
                        <a:fillRect/>
                      </a:stretch>
                    </p:blipFill>
                    <p:spPr>
                      <a:xfrm>
                        <a:off x="2249660" y="1496783"/>
                        <a:ext cx="8079933" cy="2086886"/>
                      </a:xfrm>
                      <a:prstGeom prst="rect">
                        <a:avLst/>
                      </a:prstGeom>
                      <a:solidFill>
                        <a:schemeClr val="bg1"/>
                      </a:solidFill>
                    </p:spPr>
                  </p:pic>
                </p:oleObj>
              </mc:Fallback>
            </mc:AlternateContent>
          </a:graphicData>
        </a:graphic>
      </p:graphicFrame>
      <p:cxnSp>
        <p:nvCxnSpPr>
          <p:cNvPr id="9" name="Straight Connector 8"/>
          <p:cNvCxnSpPr/>
          <p:nvPr/>
        </p:nvCxnSpPr>
        <p:spPr>
          <a:xfrm>
            <a:off x="3742842" y="4131200"/>
            <a:ext cx="0" cy="2093513"/>
          </a:xfrm>
          <a:prstGeom prst="line">
            <a:avLst/>
          </a:prstGeom>
          <a:ln w="44450">
            <a:solidFill>
              <a:srgbClr val="F79646"/>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914739" y="774263"/>
            <a:ext cx="8289258" cy="7225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193839" y="2648754"/>
            <a:ext cx="8191573" cy="9124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3742843" y="1995816"/>
            <a:ext cx="907073" cy="576618"/>
          </a:xfrm>
          <a:prstGeom prst="rect">
            <a:avLst/>
          </a:prstGeom>
          <a:noFill/>
          <a:ln w="31750">
            <a:solidFill>
              <a:schemeClr val="accent5">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945464" y="1995816"/>
            <a:ext cx="711704" cy="576619"/>
          </a:xfrm>
          <a:prstGeom prst="rect">
            <a:avLst/>
          </a:prstGeom>
          <a:noFill/>
          <a:ln w="38100">
            <a:solidFill>
              <a:schemeClr val="accent5">
                <a:lumMod val="75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519562" y="5774868"/>
            <a:ext cx="1482986" cy="369332"/>
          </a:xfrm>
          <a:prstGeom prst="rect">
            <a:avLst/>
          </a:prstGeom>
          <a:noFill/>
        </p:spPr>
        <p:txBody>
          <a:bodyPr wrap="none" rtlCol="0">
            <a:spAutoFit/>
          </a:bodyPr>
          <a:lstStyle/>
          <a:p>
            <a:r>
              <a:rPr lang="en-US" b="1" dirty="0"/>
              <a:t>Dirty window</a:t>
            </a:r>
          </a:p>
        </p:txBody>
      </p:sp>
      <p:sp>
        <p:nvSpPr>
          <p:cNvPr id="21" name="TextBox 20"/>
          <p:cNvSpPr txBox="1"/>
          <p:nvPr/>
        </p:nvSpPr>
        <p:spPr>
          <a:xfrm>
            <a:off x="9145237" y="4131199"/>
            <a:ext cx="2731073" cy="646331"/>
          </a:xfrm>
          <a:prstGeom prst="rect">
            <a:avLst/>
          </a:prstGeom>
          <a:noFill/>
        </p:spPr>
        <p:txBody>
          <a:bodyPr wrap="square" rtlCol="0">
            <a:spAutoFit/>
          </a:bodyPr>
          <a:lstStyle/>
          <a:p>
            <a:r>
              <a:rPr lang="en-US" b="1" dirty="0"/>
              <a:t>SAS: subarctic summer (60</a:t>
            </a:r>
            <a:r>
              <a:rPr lang="en-US" b="1" baseline="30000" dirty="0"/>
              <a:t>o</a:t>
            </a:r>
            <a:r>
              <a:rPr lang="en-US" b="1" dirty="0"/>
              <a:t>N)</a:t>
            </a:r>
          </a:p>
        </p:txBody>
      </p:sp>
      <p:cxnSp>
        <p:nvCxnSpPr>
          <p:cNvPr id="13" name="Straight Connector 12">
            <a:extLst>
              <a:ext uri="{FF2B5EF4-FFF2-40B4-BE49-F238E27FC236}">
                <a16:creationId xmlns:a16="http://schemas.microsoft.com/office/drawing/2014/main" id="{DE977BC1-387E-A14B-B5A3-BFB5CE03734A}"/>
              </a:ext>
            </a:extLst>
          </p:cNvPr>
          <p:cNvCxnSpPr/>
          <p:nvPr/>
        </p:nvCxnSpPr>
        <p:spPr>
          <a:xfrm>
            <a:off x="4652780" y="4131200"/>
            <a:ext cx="0" cy="2093513"/>
          </a:xfrm>
          <a:prstGeom prst="line">
            <a:avLst/>
          </a:prstGeom>
          <a:ln w="44450">
            <a:solidFill>
              <a:srgbClr val="F79646"/>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1688FB79-B67C-2344-9EF1-3E327931507F}"/>
              </a:ext>
            </a:extLst>
          </p:cNvPr>
          <p:cNvSpPr/>
          <p:nvPr/>
        </p:nvSpPr>
        <p:spPr>
          <a:xfrm>
            <a:off x="3579985" y="3419221"/>
            <a:ext cx="1043995" cy="584776"/>
          </a:xfrm>
          <a:prstGeom prst="rect">
            <a:avLst/>
          </a:prstGeom>
        </p:spPr>
        <p:txBody>
          <a:bodyPr wrap="square">
            <a:spAutoFit/>
          </a:bodyPr>
          <a:lstStyle/>
          <a:p>
            <a:r>
              <a:rPr lang="en-US" sz="1600" b="1" dirty="0">
                <a:solidFill>
                  <a:schemeClr val="accent4">
                    <a:lumMod val="75000"/>
                  </a:schemeClr>
                </a:solidFill>
              </a:rPr>
              <a:t>35%-40% OLR </a:t>
            </a:r>
          </a:p>
        </p:txBody>
      </p:sp>
      <p:sp>
        <p:nvSpPr>
          <p:cNvPr id="2" name="TextBox 1">
            <a:extLst>
              <a:ext uri="{FF2B5EF4-FFF2-40B4-BE49-F238E27FC236}">
                <a16:creationId xmlns:a16="http://schemas.microsoft.com/office/drawing/2014/main" id="{A4604377-08AD-3740-A153-BE3A6A743085}"/>
              </a:ext>
            </a:extLst>
          </p:cNvPr>
          <p:cNvSpPr txBox="1"/>
          <p:nvPr/>
        </p:nvSpPr>
        <p:spPr>
          <a:xfrm>
            <a:off x="1062153" y="1496783"/>
            <a:ext cx="1142044" cy="369332"/>
          </a:xfrm>
          <a:prstGeom prst="rect">
            <a:avLst/>
          </a:prstGeom>
          <a:noFill/>
        </p:spPr>
        <p:txBody>
          <a:bodyPr wrap="none" rtlCol="0">
            <a:spAutoFit/>
          </a:bodyPr>
          <a:lstStyle/>
          <a:p>
            <a:r>
              <a:rPr lang="en-US" b="1" dirty="0"/>
              <a:t>At surface</a:t>
            </a:r>
          </a:p>
        </p:txBody>
      </p:sp>
      <p:pic>
        <p:nvPicPr>
          <p:cNvPr id="22" name="Picture 21" descr="Split-M-Maize-bar.png">
            <a:extLst>
              <a:ext uri="{FF2B5EF4-FFF2-40B4-BE49-F238E27FC236}">
                <a16:creationId xmlns:a16="http://schemas.microsoft.com/office/drawing/2014/main" id="{7D89CA51-14F9-1B43-9153-5D4C328411A9}"/>
              </a:ext>
            </a:extLst>
          </p:cNvPr>
          <p:cNvPicPr>
            <a:picLocks noChangeAspect="1"/>
          </p:cNvPicPr>
          <p:nvPr/>
        </p:nvPicPr>
        <p:blipFill>
          <a:blip r:embed="rId6"/>
          <a:srcRect/>
          <a:stretch>
            <a:fillRect/>
          </a:stretch>
        </p:blipFill>
        <p:spPr bwMode="auto">
          <a:xfrm>
            <a:off x="115329" y="0"/>
            <a:ext cx="914400" cy="542925"/>
          </a:xfrm>
          <a:prstGeom prst="rect">
            <a:avLst/>
          </a:prstGeom>
          <a:noFill/>
          <a:ln w="9525">
            <a:noFill/>
            <a:miter lim="800000"/>
            <a:headEnd/>
            <a:tailEnd/>
          </a:ln>
        </p:spPr>
      </p:pic>
      <p:sp>
        <p:nvSpPr>
          <p:cNvPr id="8" name="TextBox 7">
            <a:extLst>
              <a:ext uri="{FF2B5EF4-FFF2-40B4-BE49-F238E27FC236}">
                <a16:creationId xmlns:a16="http://schemas.microsoft.com/office/drawing/2014/main" id="{577BC498-0984-FA48-A029-CD5C47D7A660}"/>
              </a:ext>
            </a:extLst>
          </p:cNvPr>
          <p:cNvSpPr txBox="1"/>
          <p:nvPr/>
        </p:nvSpPr>
        <p:spPr>
          <a:xfrm rot="16200000">
            <a:off x="178434" y="4197803"/>
            <a:ext cx="3684487" cy="369332"/>
          </a:xfrm>
          <a:prstGeom prst="rect">
            <a:avLst/>
          </a:prstGeom>
          <a:solidFill>
            <a:schemeClr val="bg1"/>
          </a:solidFill>
        </p:spPr>
        <p:txBody>
          <a:bodyPr wrap="square" rtlCol="0">
            <a:spAutoFit/>
          </a:bodyPr>
          <a:lstStyle/>
          <a:p>
            <a:r>
              <a:rPr lang="en-US" b="1" dirty="0"/>
              <a:t>Flux (W m</a:t>
            </a:r>
            <a:r>
              <a:rPr lang="en-US" b="1" baseline="30000" dirty="0"/>
              <a:t>-2</a:t>
            </a:r>
            <a:r>
              <a:rPr lang="en-US" b="1" dirty="0"/>
              <a:t> per cm</a:t>
            </a:r>
            <a:r>
              <a:rPr lang="en-US" b="1" baseline="30000" dirty="0"/>
              <a:t>-1</a:t>
            </a:r>
            <a:r>
              <a:rPr lang="en-US" b="1" dirty="0"/>
              <a:t>)</a:t>
            </a:r>
          </a:p>
        </p:txBody>
      </p:sp>
    </p:spTree>
    <p:extLst>
      <p:ext uri="{BB962C8B-B14F-4D97-AF65-F5344CB8AC3E}">
        <p14:creationId xmlns:p14="http://schemas.microsoft.com/office/powerpoint/2010/main" val="69607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grpId="1" nodeType="clickEffect">
                                  <p:stCondLst>
                                    <p:cond delay="0"/>
                                  </p:stCondLst>
                                  <p:childTnLst>
                                    <p:animEffect transition="out" filter="blinds(horizontal)">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6"/>
          <p:cNvSpPr txBox="1">
            <a:spLocks noGrp="1"/>
          </p:cNvSpPr>
          <p:nvPr>
            <p:ph type="sldNum" idx="12"/>
          </p:nvPr>
        </p:nvSpPr>
        <p:spPr>
          <a:xfrm>
            <a:off x="9996458" y="6217623"/>
            <a:ext cx="548700" cy="524800"/>
          </a:xfrm>
          <a:prstGeom prst="rect">
            <a:avLst/>
          </a:prstGeom>
        </p:spPr>
        <p:txBody>
          <a:bodyPr spcFirstLastPara="1" vert="horz" wrap="square" lIns="91425" tIns="91425" rIns="91425" bIns="91425" rtlCol="0" anchor="ctr" anchorCtr="0">
            <a:noAutofit/>
          </a:bodyPr>
          <a:lstStyle/>
          <a:p>
            <a:fld id="{00000000-1234-1234-1234-123412341234}" type="slidenum">
              <a:rPr lang="en"/>
              <a:pPr/>
              <a:t>9</a:t>
            </a:fld>
            <a:endParaRPr/>
          </a:p>
        </p:txBody>
      </p:sp>
      <p:sp>
        <p:nvSpPr>
          <p:cNvPr id="474" name="Google Shape;474;p36"/>
          <p:cNvSpPr txBox="1"/>
          <p:nvPr/>
        </p:nvSpPr>
        <p:spPr>
          <a:xfrm>
            <a:off x="7377800" y="6123600"/>
            <a:ext cx="2032200" cy="524800"/>
          </a:xfrm>
          <a:prstGeom prst="rect">
            <a:avLst/>
          </a:prstGeom>
          <a:noFill/>
          <a:ln>
            <a:noFill/>
          </a:ln>
        </p:spPr>
        <p:txBody>
          <a:bodyPr spcFirstLastPara="1" wrap="square" lIns="91425" tIns="91425" rIns="91425" bIns="91425" anchor="t" anchorCtr="0">
            <a:noAutofit/>
          </a:bodyPr>
          <a:lstStyle/>
          <a:p>
            <a:r>
              <a:rPr lang="en">
                <a:solidFill>
                  <a:srgbClr val="FFFFFF"/>
                </a:solidFill>
              </a:rPr>
              <a:t>Blackbody surface</a:t>
            </a:r>
            <a:endParaRPr>
              <a:solidFill>
                <a:srgbClr val="FFFFFF"/>
              </a:solidFill>
            </a:endParaRPr>
          </a:p>
        </p:txBody>
      </p:sp>
      <p:grpSp>
        <p:nvGrpSpPr>
          <p:cNvPr id="475" name="Google Shape;475;p36"/>
          <p:cNvGrpSpPr/>
          <p:nvPr/>
        </p:nvGrpSpPr>
        <p:grpSpPr>
          <a:xfrm>
            <a:off x="1844577" y="147935"/>
            <a:ext cx="5817875" cy="6480807"/>
            <a:chOff x="320575" y="110950"/>
            <a:chExt cx="5817875" cy="4860605"/>
          </a:xfrm>
        </p:grpSpPr>
        <p:grpSp>
          <p:nvGrpSpPr>
            <p:cNvPr id="476" name="Google Shape;476;p36"/>
            <p:cNvGrpSpPr/>
            <p:nvPr/>
          </p:nvGrpSpPr>
          <p:grpSpPr>
            <a:xfrm>
              <a:off x="1033675" y="110950"/>
              <a:ext cx="3415556" cy="4860605"/>
              <a:chOff x="1033675" y="110950"/>
              <a:chExt cx="3415556" cy="4860605"/>
            </a:xfrm>
          </p:grpSpPr>
          <p:grpSp>
            <p:nvGrpSpPr>
              <p:cNvPr id="477" name="Google Shape;477;p36"/>
              <p:cNvGrpSpPr/>
              <p:nvPr/>
            </p:nvGrpSpPr>
            <p:grpSpPr>
              <a:xfrm>
                <a:off x="1483755" y="596518"/>
                <a:ext cx="2965476" cy="4375037"/>
                <a:chOff x="1667625" y="400738"/>
                <a:chExt cx="2943108" cy="4342037"/>
              </a:xfrm>
            </p:grpSpPr>
            <p:grpSp>
              <p:nvGrpSpPr>
                <p:cNvPr id="478" name="Google Shape;478;p36"/>
                <p:cNvGrpSpPr/>
                <p:nvPr/>
              </p:nvGrpSpPr>
              <p:grpSpPr>
                <a:xfrm>
                  <a:off x="1679350" y="4403677"/>
                  <a:ext cx="2919667" cy="339098"/>
                  <a:chOff x="2096596" y="3876725"/>
                  <a:chExt cx="2809804" cy="354001"/>
                </a:xfrm>
              </p:grpSpPr>
              <p:cxnSp>
                <p:nvCxnSpPr>
                  <p:cNvPr id="479" name="Google Shape;479;p36"/>
                  <p:cNvCxnSpPr/>
                  <p:nvPr/>
                </p:nvCxnSpPr>
                <p:spPr>
                  <a:xfrm rot="10800000" flipH="1">
                    <a:off x="2096600" y="3876725"/>
                    <a:ext cx="2809800" cy="8700"/>
                  </a:xfrm>
                  <a:prstGeom prst="straightConnector1">
                    <a:avLst/>
                  </a:prstGeom>
                  <a:noFill/>
                  <a:ln w="38100" cap="flat" cmpd="sng">
                    <a:solidFill>
                      <a:srgbClr val="000000"/>
                    </a:solidFill>
                    <a:prstDash val="solid"/>
                    <a:round/>
                    <a:headEnd type="none" w="med" len="med"/>
                    <a:tailEnd type="none" w="med" len="med"/>
                  </a:ln>
                </p:spPr>
              </p:cxnSp>
              <p:sp>
                <p:nvSpPr>
                  <p:cNvPr id="480" name="Google Shape;480;p36"/>
                  <p:cNvSpPr/>
                  <p:nvPr/>
                </p:nvSpPr>
                <p:spPr>
                  <a:xfrm>
                    <a:off x="2096596" y="3885426"/>
                    <a:ext cx="2809800" cy="345300"/>
                  </a:xfrm>
                  <a:prstGeom prst="rect">
                    <a:avLst/>
                  </a:prstGeom>
                  <a:solidFill>
                    <a:srgbClr val="B45F06">
                      <a:alpha val="23080"/>
                    </a:srgbClr>
                  </a:solidFill>
                  <a:ln>
                    <a:noFill/>
                  </a:ln>
                </p:spPr>
                <p:txBody>
                  <a:bodyPr spcFirstLastPara="1" wrap="square" lIns="91425" tIns="91425" rIns="91425" bIns="91425" anchor="ctr" anchorCtr="0">
                    <a:noAutofit/>
                  </a:bodyPr>
                  <a:lstStyle/>
                  <a:p>
                    <a:pPr algn="ctr"/>
                    <a:r>
                      <a:rPr lang="en" sz="2000" b="1"/>
                      <a:t>surface emissivity</a:t>
                    </a:r>
                    <a:endParaRPr sz="2000" b="1"/>
                  </a:p>
                </p:txBody>
              </p:sp>
            </p:grpSp>
            <p:sp>
              <p:nvSpPr>
                <p:cNvPr id="481" name="Google Shape;481;p36"/>
                <p:cNvSpPr/>
                <p:nvPr/>
              </p:nvSpPr>
              <p:spPr>
                <a:xfrm>
                  <a:off x="2893925" y="3847872"/>
                  <a:ext cx="490500" cy="482100"/>
                </a:xfrm>
                <a:prstGeom prst="upArrow">
                  <a:avLst>
                    <a:gd name="adj1" fmla="val 50000"/>
                    <a:gd name="adj2" fmla="val 50000"/>
                  </a:avLst>
                </a:prstGeom>
                <a:solidFill>
                  <a:srgbClr val="000000"/>
                </a:solidFill>
                <a:ln>
                  <a:noFill/>
                </a:ln>
              </p:spPr>
              <p:txBody>
                <a:bodyPr spcFirstLastPara="1" wrap="square" lIns="91425" tIns="91425" rIns="91425" bIns="91425" anchor="ctr" anchorCtr="0">
                  <a:noAutofit/>
                </a:bodyPr>
                <a:lstStyle/>
                <a:p>
                  <a:endParaRPr/>
                </a:p>
              </p:txBody>
            </p:sp>
            <p:grpSp>
              <p:nvGrpSpPr>
                <p:cNvPr id="482" name="Google Shape;482;p36"/>
                <p:cNvGrpSpPr/>
                <p:nvPr/>
              </p:nvGrpSpPr>
              <p:grpSpPr>
                <a:xfrm>
                  <a:off x="1829587" y="2091338"/>
                  <a:ext cx="2661038" cy="1726175"/>
                  <a:chOff x="1829587" y="2091338"/>
                  <a:chExt cx="2661038" cy="1726175"/>
                </a:xfrm>
              </p:grpSpPr>
              <p:grpSp>
                <p:nvGrpSpPr>
                  <p:cNvPr id="483" name="Google Shape;483;p36"/>
                  <p:cNvGrpSpPr/>
                  <p:nvPr/>
                </p:nvGrpSpPr>
                <p:grpSpPr>
                  <a:xfrm>
                    <a:off x="3980100" y="2091338"/>
                    <a:ext cx="490500" cy="1726175"/>
                    <a:chOff x="2569300" y="222475"/>
                    <a:chExt cx="490500" cy="1726175"/>
                  </a:xfrm>
                </p:grpSpPr>
                <p:sp>
                  <p:nvSpPr>
                    <p:cNvPr id="484" name="Google Shape;484;p36"/>
                    <p:cNvSpPr/>
                    <p:nvPr/>
                  </p:nvSpPr>
                  <p:spPr>
                    <a:xfrm>
                      <a:off x="2569300" y="222475"/>
                      <a:ext cx="490500" cy="588600"/>
                    </a:xfrm>
                    <a:prstGeom prst="upArrow">
                      <a:avLst>
                        <a:gd name="adj1" fmla="val 50000"/>
                        <a:gd name="adj2" fmla="val 50000"/>
                      </a:avLst>
                    </a:prstGeom>
                    <a:solidFill>
                      <a:srgbClr val="B7B7B7"/>
                    </a:solidFill>
                    <a:ln>
                      <a:noFill/>
                    </a:ln>
                  </p:spPr>
                  <p:txBody>
                    <a:bodyPr spcFirstLastPara="1" wrap="square" lIns="91425" tIns="91425" rIns="91425" bIns="91425" anchor="ctr" anchorCtr="0">
                      <a:noAutofit/>
                    </a:bodyPr>
                    <a:lstStyle/>
                    <a:p>
                      <a:endParaRPr/>
                    </a:p>
                  </p:txBody>
                </p:sp>
                <p:sp>
                  <p:nvSpPr>
                    <p:cNvPr id="485" name="Google Shape;485;p36"/>
                    <p:cNvSpPr/>
                    <p:nvPr/>
                  </p:nvSpPr>
                  <p:spPr>
                    <a:xfrm rot="10800000">
                      <a:off x="2569300" y="1360050"/>
                      <a:ext cx="490500" cy="588600"/>
                    </a:xfrm>
                    <a:prstGeom prst="upArrow">
                      <a:avLst>
                        <a:gd name="adj1" fmla="val 50000"/>
                        <a:gd name="adj2" fmla="val 50000"/>
                      </a:avLst>
                    </a:prstGeom>
                    <a:solidFill>
                      <a:srgbClr val="B7B7B7"/>
                    </a:solidFill>
                    <a:ln>
                      <a:noFill/>
                    </a:ln>
                  </p:spPr>
                  <p:txBody>
                    <a:bodyPr spcFirstLastPara="1" wrap="square" lIns="91425" tIns="91425" rIns="91425" bIns="91425" anchor="ctr" anchorCtr="0">
                      <a:noAutofit/>
                    </a:bodyPr>
                    <a:lstStyle/>
                    <a:p>
                      <a:endParaRPr/>
                    </a:p>
                  </p:txBody>
                </p:sp>
              </p:grpSp>
              <p:grpSp>
                <p:nvGrpSpPr>
                  <p:cNvPr id="486" name="Google Shape;486;p36"/>
                  <p:cNvGrpSpPr/>
                  <p:nvPr/>
                </p:nvGrpSpPr>
                <p:grpSpPr>
                  <a:xfrm>
                    <a:off x="1829587" y="2860861"/>
                    <a:ext cx="2661038" cy="600470"/>
                    <a:chOff x="2749429" y="1347150"/>
                    <a:chExt cx="3551365" cy="801375"/>
                  </a:xfrm>
                </p:grpSpPr>
                <p:sp>
                  <p:nvSpPr>
                    <p:cNvPr id="487" name="Google Shape;487;p36"/>
                    <p:cNvSpPr/>
                    <p:nvPr/>
                  </p:nvSpPr>
                  <p:spPr>
                    <a:xfrm>
                      <a:off x="4832125" y="1347150"/>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grpSp>
                  <p:nvGrpSpPr>
                    <p:cNvPr id="488" name="Google Shape;488;p36"/>
                    <p:cNvGrpSpPr/>
                    <p:nvPr/>
                  </p:nvGrpSpPr>
                  <p:grpSpPr>
                    <a:xfrm>
                      <a:off x="2749429" y="1363807"/>
                      <a:ext cx="3551365" cy="784718"/>
                      <a:chOff x="2749429" y="1363807"/>
                      <a:chExt cx="3551365" cy="784718"/>
                    </a:xfrm>
                  </p:grpSpPr>
                  <p:sp>
                    <p:nvSpPr>
                      <p:cNvPr id="489" name="Google Shape;489;p36"/>
                      <p:cNvSpPr/>
                      <p:nvPr/>
                    </p:nvSpPr>
                    <p:spPr>
                      <a:xfrm>
                        <a:off x="3383008" y="1961025"/>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sp>
                    <p:nvSpPr>
                      <p:cNvPr id="490" name="Google Shape;490;p36"/>
                      <p:cNvSpPr/>
                      <p:nvPr/>
                    </p:nvSpPr>
                    <p:spPr>
                      <a:xfrm>
                        <a:off x="3617125" y="1535510"/>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sp>
                    <p:nvSpPr>
                      <p:cNvPr id="491" name="Google Shape;491;p36"/>
                      <p:cNvSpPr/>
                      <p:nvPr/>
                    </p:nvSpPr>
                    <p:spPr>
                      <a:xfrm>
                        <a:off x="2749429" y="1660250"/>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sp>
                    <p:nvSpPr>
                      <p:cNvPr id="492" name="Google Shape;492;p36"/>
                      <p:cNvSpPr/>
                      <p:nvPr/>
                    </p:nvSpPr>
                    <p:spPr>
                      <a:xfrm>
                        <a:off x="5197589" y="1669244"/>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sp>
                    <p:nvSpPr>
                      <p:cNvPr id="493" name="Google Shape;493;p36"/>
                      <p:cNvSpPr/>
                      <p:nvPr/>
                    </p:nvSpPr>
                    <p:spPr>
                      <a:xfrm>
                        <a:off x="4334085" y="1934465"/>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sp>
                    <p:nvSpPr>
                      <p:cNvPr id="494" name="Google Shape;494;p36"/>
                      <p:cNvSpPr/>
                      <p:nvPr/>
                    </p:nvSpPr>
                    <p:spPr>
                      <a:xfrm>
                        <a:off x="6113294" y="1363807"/>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grpSp>
              </p:grpSp>
            </p:grpSp>
            <p:grpSp>
              <p:nvGrpSpPr>
                <p:cNvPr id="495" name="Google Shape;495;p36"/>
                <p:cNvGrpSpPr/>
                <p:nvPr/>
              </p:nvGrpSpPr>
              <p:grpSpPr>
                <a:xfrm>
                  <a:off x="1667625" y="400738"/>
                  <a:ext cx="2943108" cy="2452625"/>
                  <a:chOff x="1343000" y="70075"/>
                  <a:chExt cx="2943108" cy="2452625"/>
                </a:xfrm>
              </p:grpSpPr>
              <p:sp>
                <p:nvSpPr>
                  <p:cNvPr id="496" name="Google Shape;496;p36"/>
                  <p:cNvSpPr/>
                  <p:nvPr/>
                </p:nvSpPr>
                <p:spPr>
                  <a:xfrm>
                    <a:off x="1343000" y="720075"/>
                    <a:ext cx="2943108" cy="1037124"/>
                  </a:xfrm>
                  <a:prstGeom prst="cloud">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497" name="Google Shape;497;p36"/>
                  <p:cNvGrpSpPr/>
                  <p:nvPr/>
                </p:nvGrpSpPr>
                <p:grpSpPr>
                  <a:xfrm>
                    <a:off x="2569300" y="70075"/>
                    <a:ext cx="490500" cy="2411975"/>
                    <a:chOff x="2569300" y="70075"/>
                    <a:chExt cx="490500" cy="2411975"/>
                  </a:xfrm>
                </p:grpSpPr>
                <p:sp>
                  <p:nvSpPr>
                    <p:cNvPr id="498" name="Google Shape;498;p36"/>
                    <p:cNvSpPr/>
                    <p:nvPr/>
                  </p:nvSpPr>
                  <p:spPr>
                    <a:xfrm>
                      <a:off x="2569300" y="70075"/>
                      <a:ext cx="490500" cy="588600"/>
                    </a:xfrm>
                    <a:prstGeom prst="upArrow">
                      <a:avLst>
                        <a:gd name="adj1" fmla="val 50000"/>
                        <a:gd name="adj2" fmla="val 50000"/>
                      </a:avLst>
                    </a:prstGeom>
                    <a:solidFill>
                      <a:srgbClr val="0000FF"/>
                    </a:solidFill>
                    <a:ln>
                      <a:noFill/>
                    </a:ln>
                  </p:spPr>
                  <p:txBody>
                    <a:bodyPr spcFirstLastPara="1" wrap="square" lIns="91425" tIns="91425" rIns="91425" bIns="91425" anchor="ctr" anchorCtr="0">
                      <a:noAutofit/>
                    </a:bodyPr>
                    <a:lstStyle/>
                    <a:p>
                      <a:endParaRPr/>
                    </a:p>
                  </p:txBody>
                </p:sp>
                <p:sp>
                  <p:nvSpPr>
                    <p:cNvPr id="499" name="Google Shape;499;p36"/>
                    <p:cNvSpPr/>
                    <p:nvPr/>
                  </p:nvSpPr>
                  <p:spPr>
                    <a:xfrm rot="10800000">
                      <a:off x="2569300" y="1893450"/>
                      <a:ext cx="490500" cy="588600"/>
                    </a:xfrm>
                    <a:prstGeom prst="upArrow">
                      <a:avLst>
                        <a:gd name="adj1" fmla="val 50000"/>
                        <a:gd name="adj2" fmla="val 50000"/>
                      </a:avLst>
                    </a:prstGeom>
                    <a:solidFill>
                      <a:srgbClr val="0000FF"/>
                    </a:solidFill>
                    <a:ln>
                      <a:noFill/>
                    </a:ln>
                  </p:spPr>
                  <p:txBody>
                    <a:bodyPr spcFirstLastPara="1" wrap="square" lIns="91425" tIns="91425" rIns="91425" bIns="91425" anchor="ctr" anchorCtr="0">
                      <a:noAutofit/>
                    </a:bodyPr>
                    <a:lstStyle/>
                    <a:p>
                      <a:endParaRPr/>
                    </a:p>
                  </p:txBody>
                </p:sp>
              </p:grpSp>
              <p:grpSp>
                <p:nvGrpSpPr>
                  <p:cNvPr id="500" name="Google Shape;500;p36"/>
                  <p:cNvGrpSpPr/>
                  <p:nvPr/>
                </p:nvGrpSpPr>
                <p:grpSpPr>
                  <a:xfrm>
                    <a:off x="1415525" y="1757100"/>
                    <a:ext cx="959175" cy="765600"/>
                    <a:chOff x="1415525" y="1757100"/>
                    <a:chExt cx="959175" cy="765600"/>
                  </a:xfrm>
                </p:grpSpPr>
                <p:cxnSp>
                  <p:nvCxnSpPr>
                    <p:cNvPr id="501" name="Google Shape;501;p36"/>
                    <p:cNvCxnSpPr/>
                    <p:nvPr/>
                  </p:nvCxnSpPr>
                  <p:spPr>
                    <a:xfrm rot="10800000" flipH="1">
                      <a:off x="1415525" y="1757100"/>
                      <a:ext cx="502200" cy="765600"/>
                    </a:xfrm>
                    <a:prstGeom prst="straightConnector1">
                      <a:avLst/>
                    </a:prstGeom>
                    <a:noFill/>
                    <a:ln w="38100" cap="flat" cmpd="sng">
                      <a:solidFill>
                        <a:srgbClr val="FF9900"/>
                      </a:solidFill>
                      <a:prstDash val="solid"/>
                      <a:round/>
                      <a:headEnd type="none" w="med" len="med"/>
                      <a:tailEnd type="triangle" w="med" len="med"/>
                    </a:ln>
                  </p:spPr>
                </p:cxnSp>
                <p:cxnSp>
                  <p:nvCxnSpPr>
                    <p:cNvPr id="502" name="Google Shape;502;p36"/>
                    <p:cNvCxnSpPr/>
                    <p:nvPr/>
                  </p:nvCxnSpPr>
                  <p:spPr>
                    <a:xfrm>
                      <a:off x="1994000" y="1772950"/>
                      <a:ext cx="380700" cy="441300"/>
                    </a:xfrm>
                    <a:prstGeom prst="straightConnector1">
                      <a:avLst/>
                    </a:prstGeom>
                    <a:noFill/>
                    <a:ln w="38100" cap="flat" cmpd="sng">
                      <a:solidFill>
                        <a:srgbClr val="FF9900"/>
                      </a:solidFill>
                      <a:prstDash val="solid"/>
                      <a:round/>
                      <a:headEnd type="none" w="med" len="med"/>
                      <a:tailEnd type="triangle" w="med" len="med"/>
                    </a:ln>
                  </p:spPr>
                </p:cxnSp>
              </p:grpSp>
            </p:grpSp>
            <p:grpSp>
              <p:nvGrpSpPr>
                <p:cNvPr id="503" name="Google Shape;503;p36"/>
                <p:cNvGrpSpPr/>
                <p:nvPr/>
              </p:nvGrpSpPr>
              <p:grpSpPr>
                <a:xfrm>
                  <a:off x="3545725" y="3528850"/>
                  <a:ext cx="955350" cy="783000"/>
                  <a:chOff x="744875" y="1774525"/>
                  <a:chExt cx="955350" cy="783000"/>
                </a:xfrm>
              </p:grpSpPr>
              <p:cxnSp>
                <p:nvCxnSpPr>
                  <p:cNvPr id="504" name="Google Shape;504;p36"/>
                  <p:cNvCxnSpPr/>
                  <p:nvPr/>
                </p:nvCxnSpPr>
                <p:spPr>
                  <a:xfrm rot="10800000" flipH="1">
                    <a:off x="1415525" y="2245800"/>
                    <a:ext cx="284700" cy="276900"/>
                  </a:xfrm>
                  <a:prstGeom prst="straightConnector1">
                    <a:avLst/>
                  </a:prstGeom>
                  <a:noFill/>
                  <a:ln w="38100" cap="flat" cmpd="sng">
                    <a:solidFill>
                      <a:srgbClr val="000000"/>
                    </a:solidFill>
                    <a:prstDash val="solid"/>
                    <a:round/>
                    <a:headEnd type="none" w="med" len="med"/>
                    <a:tailEnd type="triangle" w="med" len="med"/>
                  </a:ln>
                </p:spPr>
              </p:cxnSp>
              <p:cxnSp>
                <p:nvCxnSpPr>
                  <p:cNvPr id="505" name="Google Shape;505;p36"/>
                  <p:cNvCxnSpPr/>
                  <p:nvPr/>
                </p:nvCxnSpPr>
                <p:spPr>
                  <a:xfrm>
                    <a:off x="744875" y="1774525"/>
                    <a:ext cx="606600" cy="783000"/>
                  </a:xfrm>
                  <a:prstGeom prst="straightConnector1">
                    <a:avLst/>
                  </a:prstGeom>
                  <a:noFill/>
                  <a:ln w="38100" cap="flat" cmpd="sng">
                    <a:solidFill>
                      <a:srgbClr val="000000"/>
                    </a:solidFill>
                    <a:prstDash val="solid"/>
                    <a:round/>
                    <a:headEnd type="none" w="med" len="med"/>
                    <a:tailEnd type="triangle" w="med" len="med"/>
                  </a:ln>
                </p:spPr>
              </p:cxnSp>
            </p:grpSp>
          </p:grpSp>
          <p:sp>
            <p:nvSpPr>
              <p:cNvPr id="506" name="Google Shape;506;p36"/>
              <p:cNvSpPr txBox="1"/>
              <p:nvPr/>
            </p:nvSpPr>
            <p:spPr>
              <a:xfrm>
                <a:off x="1033675" y="110950"/>
                <a:ext cx="1513500" cy="485700"/>
              </a:xfrm>
              <a:prstGeom prst="rect">
                <a:avLst/>
              </a:prstGeom>
              <a:solidFill>
                <a:srgbClr val="FFCB05"/>
              </a:solidFill>
              <a:ln>
                <a:noFill/>
              </a:ln>
            </p:spPr>
            <p:txBody>
              <a:bodyPr spcFirstLastPara="1" wrap="square" lIns="91425" tIns="91425" rIns="91425" bIns="91425" anchor="t" anchorCtr="0">
                <a:noAutofit/>
              </a:bodyPr>
              <a:lstStyle/>
              <a:p>
                <a:r>
                  <a:rPr lang="en" sz="2000"/>
                  <a:t>Real World</a:t>
                </a:r>
                <a:endParaRPr sz="2000"/>
              </a:p>
            </p:txBody>
          </p:sp>
        </p:grpSp>
        <p:sp>
          <p:nvSpPr>
            <p:cNvPr id="507" name="Google Shape;507;p36"/>
            <p:cNvSpPr txBox="1"/>
            <p:nvPr/>
          </p:nvSpPr>
          <p:spPr>
            <a:xfrm>
              <a:off x="3275550" y="720875"/>
              <a:ext cx="2862900" cy="540600"/>
            </a:xfrm>
            <a:prstGeom prst="rect">
              <a:avLst/>
            </a:prstGeom>
            <a:noFill/>
            <a:ln>
              <a:noFill/>
            </a:ln>
          </p:spPr>
          <p:txBody>
            <a:bodyPr spcFirstLastPara="1" wrap="square" lIns="91425" tIns="91425" rIns="91425" bIns="91425" anchor="t" anchorCtr="0">
              <a:noAutofit/>
            </a:bodyPr>
            <a:lstStyle/>
            <a:p>
              <a:r>
                <a:rPr lang="en" sz="2000" b="1">
                  <a:solidFill>
                    <a:srgbClr val="0000FF"/>
                  </a:solidFill>
                </a:rPr>
                <a:t>emission/absorption</a:t>
              </a:r>
              <a:endParaRPr sz="2000" b="1">
                <a:solidFill>
                  <a:srgbClr val="0000FF"/>
                </a:solidFill>
              </a:endParaRPr>
            </a:p>
          </p:txBody>
        </p:sp>
        <p:sp>
          <p:nvSpPr>
            <p:cNvPr id="508" name="Google Shape;508;p36"/>
            <p:cNvSpPr txBox="1"/>
            <p:nvPr/>
          </p:nvSpPr>
          <p:spPr>
            <a:xfrm>
              <a:off x="320575" y="2148625"/>
              <a:ext cx="1457700" cy="540600"/>
            </a:xfrm>
            <a:prstGeom prst="rect">
              <a:avLst/>
            </a:prstGeom>
            <a:noFill/>
            <a:ln>
              <a:noFill/>
            </a:ln>
          </p:spPr>
          <p:txBody>
            <a:bodyPr spcFirstLastPara="1" wrap="square" lIns="91425" tIns="91425" rIns="91425" bIns="91425" anchor="t" anchorCtr="0">
              <a:noAutofit/>
            </a:bodyPr>
            <a:lstStyle/>
            <a:p>
              <a:r>
                <a:rPr lang="en" sz="2000" b="1">
                  <a:solidFill>
                    <a:srgbClr val="FF9900"/>
                  </a:solidFill>
                </a:rPr>
                <a:t>scattering</a:t>
              </a:r>
              <a:endParaRPr sz="2000" b="1">
                <a:solidFill>
                  <a:srgbClr val="FF9900"/>
                </a:solidFill>
              </a:endParaRPr>
            </a:p>
          </p:txBody>
        </p:sp>
      </p:grpSp>
      <p:grpSp>
        <p:nvGrpSpPr>
          <p:cNvPr id="509" name="Google Shape;509;p36"/>
          <p:cNvGrpSpPr/>
          <p:nvPr/>
        </p:nvGrpSpPr>
        <p:grpSpPr>
          <a:xfrm>
            <a:off x="7122555" y="795359"/>
            <a:ext cx="2965476" cy="5833383"/>
            <a:chOff x="1667625" y="400738"/>
            <a:chExt cx="2943108" cy="4342037"/>
          </a:xfrm>
        </p:grpSpPr>
        <p:grpSp>
          <p:nvGrpSpPr>
            <p:cNvPr id="510" name="Google Shape;510;p36"/>
            <p:cNvGrpSpPr/>
            <p:nvPr/>
          </p:nvGrpSpPr>
          <p:grpSpPr>
            <a:xfrm>
              <a:off x="1679350" y="4403677"/>
              <a:ext cx="2919667" cy="339098"/>
              <a:chOff x="2096596" y="3876725"/>
              <a:chExt cx="2809804" cy="354001"/>
            </a:xfrm>
          </p:grpSpPr>
          <p:cxnSp>
            <p:nvCxnSpPr>
              <p:cNvPr id="511" name="Google Shape;511;p36"/>
              <p:cNvCxnSpPr/>
              <p:nvPr/>
            </p:nvCxnSpPr>
            <p:spPr>
              <a:xfrm rot="10800000" flipH="1">
                <a:off x="2096600" y="3876725"/>
                <a:ext cx="2809800" cy="8700"/>
              </a:xfrm>
              <a:prstGeom prst="straightConnector1">
                <a:avLst/>
              </a:prstGeom>
              <a:noFill/>
              <a:ln w="38100" cap="flat" cmpd="sng">
                <a:solidFill>
                  <a:srgbClr val="000000"/>
                </a:solidFill>
                <a:prstDash val="solid"/>
                <a:round/>
                <a:headEnd type="none" w="med" len="med"/>
                <a:tailEnd type="none" w="med" len="med"/>
              </a:ln>
            </p:spPr>
          </p:cxnSp>
          <p:sp>
            <p:nvSpPr>
              <p:cNvPr id="512" name="Google Shape;512;p36"/>
              <p:cNvSpPr/>
              <p:nvPr/>
            </p:nvSpPr>
            <p:spPr>
              <a:xfrm>
                <a:off x="2096596" y="3885426"/>
                <a:ext cx="2809800" cy="345300"/>
              </a:xfrm>
              <a:prstGeom prst="rect">
                <a:avLst/>
              </a:prstGeom>
              <a:solidFill>
                <a:srgbClr val="000000"/>
              </a:solidFill>
              <a:ln>
                <a:noFill/>
              </a:ln>
            </p:spPr>
            <p:txBody>
              <a:bodyPr spcFirstLastPara="1" wrap="square" lIns="91425" tIns="91425" rIns="91425" bIns="91425" anchor="ctr" anchorCtr="0">
                <a:noAutofit/>
              </a:bodyPr>
              <a:lstStyle/>
              <a:p>
                <a:pPr algn="ctr"/>
                <a:r>
                  <a:rPr lang="en" sz="2000" b="1">
                    <a:solidFill>
                      <a:srgbClr val="FFFFFF"/>
                    </a:solidFill>
                  </a:rPr>
                  <a:t>blackbody surface</a:t>
                </a:r>
                <a:endParaRPr sz="2000" b="1">
                  <a:solidFill>
                    <a:srgbClr val="FFFFFF"/>
                  </a:solidFill>
                </a:endParaRPr>
              </a:p>
            </p:txBody>
          </p:sp>
        </p:grpSp>
        <p:sp>
          <p:nvSpPr>
            <p:cNvPr id="513" name="Google Shape;513;p36"/>
            <p:cNvSpPr/>
            <p:nvPr/>
          </p:nvSpPr>
          <p:spPr>
            <a:xfrm>
              <a:off x="2893925" y="3847872"/>
              <a:ext cx="490500" cy="482100"/>
            </a:xfrm>
            <a:prstGeom prst="upArrow">
              <a:avLst>
                <a:gd name="adj1" fmla="val 50000"/>
                <a:gd name="adj2" fmla="val 50000"/>
              </a:avLst>
            </a:prstGeom>
            <a:solidFill>
              <a:srgbClr val="000000"/>
            </a:solidFill>
            <a:ln>
              <a:noFill/>
            </a:ln>
          </p:spPr>
          <p:txBody>
            <a:bodyPr spcFirstLastPara="1" wrap="square" lIns="91425" tIns="91425" rIns="91425" bIns="91425" anchor="ctr" anchorCtr="0">
              <a:noAutofit/>
            </a:bodyPr>
            <a:lstStyle/>
            <a:p>
              <a:endParaRPr/>
            </a:p>
          </p:txBody>
        </p:sp>
        <p:grpSp>
          <p:nvGrpSpPr>
            <p:cNvPr id="514" name="Google Shape;514;p36"/>
            <p:cNvGrpSpPr/>
            <p:nvPr/>
          </p:nvGrpSpPr>
          <p:grpSpPr>
            <a:xfrm>
              <a:off x="2479752" y="2349159"/>
              <a:ext cx="1990843" cy="1202339"/>
              <a:chOff x="2479752" y="2349159"/>
              <a:chExt cx="1990843" cy="1202339"/>
            </a:xfrm>
          </p:grpSpPr>
          <p:grpSp>
            <p:nvGrpSpPr>
              <p:cNvPr id="515" name="Google Shape;515;p36"/>
              <p:cNvGrpSpPr/>
              <p:nvPr/>
            </p:nvGrpSpPr>
            <p:grpSpPr>
              <a:xfrm>
                <a:off x="3980092" y="2349159"/>
                <a:ext cx="490503" cy="1202339"/>
                <a:chOff x="2569292" y="480297"/>
                <a:chExt cx="490503" cy="1202339"/>
              </a:xfrm>
            </p:grpSpPr>
            <p:sp>
              <p:nvSpPr>
                <p:cNvPr id="516" name="Google Shape;516;p36"/>
                <p:cNvSpPr/>
                <p:nvPr/>
              </p:nvSpPr>
              <p:spPr>
                <a:xfrm>
                  <a:off x="2569295" y="480297"/>
                  <a:ext cx="490500" cy="330900"/>
                </a:xfrm>
                <a:prstGeom prst="upArrow">
                  <a:avLst>
                    <a:gd name="adj1" fmla="val 50000"/>
                    <a:gd name="adj2" fmla="val 50000"/>
                  </a:avLst>
                </a:prstGeom>
                <a:solidFill>
                  <a:srgbClr val="B7B7B7"/>
                </a:solidFill>
                <a:ln>
                  <a:noFill/>
                </a:ln>
              </p:spPr>
              <p:txBody>
                <a:bodyPr spcFirstLastPara="1" wrap="square" lIns="91425" tIns="91425" rIns="91425" bIns="91425" anchor="ctr" anchorCtr="0">
                  <a:noAutofit/>
                </a:bodyPr>
                <a:lstStyle/>
                <a:p>
                  <a:endParaRPr/>
                </a:p>
              </p:txBody>
            </p:sp>
            <p:sp>
              <p:nvSpPr>
                <p:cNvPr id="517" name="Google Shape;517;p36"/>
                <p:cNvSpPr/>
                <p:nvPr/>
              </p:nvSpPr>
              <p:spPr>
                <a:xfrm rot="10800000">
                  <a:off x="2569292" y="1360135"/>
                  <a:ext cx="490500" cy="322500"/>
                </a:xfrm>
                <a:prstGeom prst="upArrow">
                  <a:avLst>
                    <a:gd name="adj1" fmla="val 50000"/>
                    <a:gd name="adj2" fmla="val 50000"/>
                  </a:avLst>
                </a:prstGeom>
                <a:solidFill>
                  <a:srgbClr val="B7B7B7"/>
                </a:solidFill>
                <a:ln>
                  <a:noFill/>
                </a:ln>
              </p:spPr>
              <p:txBody>
                <a:bodyPr spcFirstLastPara="1" wrap="square" lIns="91425" tIns="91425" rIns="91425" bIns="91425" anchor="ctr" anchorCtr="0">
                  <a:noAutofit/>
                </a:bodyPr>
                <a:lstStyle/>
                <a:p>
                  <a:endParaRPr/>
                </a:p>
              </p:txBody>
            </p:sp>
          </p:grpSp>
          <p:grpSp>
            <p:nvGrpSpPr>
              <p:cNvPr id="518" name="Google Shape;518;p36"/>
              <p:cNvGrpSpPr/>
              <p:nvPr/>
            </p:nvGrpSpPr>
            <p:grpSpPr>
              <a:xfrm>
                <a:off x="2479752" y="2860861"/>
                <a:ext cx="1050893" cy="580569"/>
                <a:chOff x="3617125" y="1347150"/>
                <a:chExt cx="1402500" cy="774815"/>
              </a:xfrm>
            </p:grpSpPr>
            <p:sp>
              <p:nvSpPr>
                <p:cNvPr id="519" name="Google Shape;519;p36"/>
                <p:cNvSpPr/>
                <p:nvPr/>
              </p:nvSpPr>
              <p:spPr>
                <a:xfrm>
                  <a:off x="4832125" y="1347150"/>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grpSp>
              <p:nvGrpSpPr>
                <p:cNvPr id="520" name="Google Shape;520;p36"/>
                <p:cNvGrpSpPr/>
                <p:nvPr/>
              </p:nvGrpSpPr>
              <p:grpSpPr>
                <a:xfrm>
                  <a:off x="3617125" y="1535510"/>
                  <a:ext cx="904460" cy="586455"/>
                  <a:chOff x="3617125" y="1535510"/>
                  <a:chExt cx="904460" cy="586455"/>
                </a:xfrm>
              </p:grpSpPr>
              <p:sp>
                <p:nvSpPr>
                  <p:cNvPr id="521" name="Google Shape;521;p36"/>
                  <p:cNvSpPr/>
                  <p:nvPr/>
                </p:nvSpPr>
                <p:spPr>
                  <a:xfrm>
                    <a:off x="3617125" y="1535510"/>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sp>
                <p:nvSpPr>
                  <p:cNvPr id="522" name="Google Shape;522;p36"/>
                  <p:cNvSpPr/>
                  <p:nvPr/>
                </p:nvSpPr>
                <p:spPr>
                  <a:xfrm>
                    <a:off x="4334085" y="1934465"/>
                    <a:ext cx="187500" cy="187500"/>
                  </a:xfrm>
                  <a:prstGeom prst="ellipse">
                    <a:avLst/>
                  </a:prstGeom>
                  <a:solidFill>
                    <a:srgbClr val="B7B7B7"/>
                  </a:solidFill>
                  <a:ln>
                    <a:noFill/>
                  </a:ln>
                </p:spPr>
                <p:txBody>
                  <a:bodyPr spcFirstLastPara="1" wrap="square" lIns="91425" tIns="91425" rIns="91425" bIns="91425" anchor="ctr" anchorCtr="0">
                    <a:noAutofit/>
                  </a:bodyPr>
                  <a:lstStyle/>
                  <a:p>
                    <a:endParaRPr/>
                  </a:p>
                </p:txBody>
              </p:sp>
            </p:grpSp>
          </p:grpSp>
        </p:grpSp>
        <p:cxnSp>
          <p:nvCxnSpPr>
            <p:cNvPr id="523" name="Google Shape;523;p36"/>
            <p:cNvCxnSpPr/>
            <p:nvPr/>
          </p:nvCxnSpPr>
          <p:spPr>
            <a:xfrm>
              <a:off x="3677495" y="3722995"/>
              <a:ext cx="474900" cy="588900"/>
            </a:xfrm>
            <a:prstGeom prst="straightConnector1">
              <a:avLst/>
            </a:prstGeom>
            <a:noFill/>
            <a:ln w="38100" cap="flat" cmpd="sng">
              <a:solidFill>
                <a:srgbClr val="000000"/>
              </a:solidFill>
              <a:prstDash val="solid"/>
              <a:round/>
              <a:headEnd type="none" w="med" len="med"/>
              <a:tailEnd type="triangle" w="med" len="med"/>
            </a:ln>
          </p:spPr>
        </p:cxnSp>
        <p:grpSp>
          <p:nvGrpSpPr>
            <p:cNvPr id="524" name="Google Shape;524;p36"/>
            <p:cNvGrpSpPr/>
            <p:nvPr/>
          </p:nvGrpSpPr>
          <p:grpSpPr>
            <a:xfrm>
              <a:off x="1667625" y="400738"/>
              <a:ext cx="2943108" cy="2411975"/>
              <a:chOff x="1343000" y="70075"/>
              <a:chExt cx="2943108" cy="2411975"/>
            </a:xfrm>
          </p:grpSpPr>
          <p:sp>
            <p:nvSpPr>
              <p:cNvPr id="525" name="Google Shape;525;p36"/>
              <p:cNvSpPr/>
              <p:nvPr/>
            </p:nvSpPr>
            <p:spPr>
              <a:xfrm>
                <a:off x="1343000" y="720075"/>
                <a:ext cx="2943108" cy="1037124"/>
              </a:xfrm>
              <a:prstGeom prst="cloud">
                <a:avLst/>
              </a:prstGeom>
              <a:no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endParaRPr/>
              </a:p>
            </p:txBody>
          </p:sp>
          <p:grpSp>
            <p:nvGrpSpPr>
              <p:cNvPr id="526" name="Google Shape;526;p36"/>
              <p:cNvGrpSpPr/>
              <p:nvPr/>
            </p:nvGrpSpPr>
            <p:grpSpPr>
              <a:xfrm>
                <a:off x="2569300" y="70075"/>
                <a:ext cx="490500" cy="2411975"/>
                <a:chOff x="2569300" y="70075"/>
                <a:chExt cx="490500" cy="2411975"/>
              </a:xfrm>
            </p:grpSpPr>
            <p:sp>
              <p:nvSpPr>
                <p:cNvPr id="527" name="Google Shape;527;p36"/>
                <p:cNvSpPr/>
                <p:nvPr/>
              </p:nvSpPr>
              <p:spPr>
                <a:xfrm>
                  <a:off x="2569300" y="70075"/>
                  <a:ext cx="490500" cy="588600"/>
                </a:xfrm>
                <a:prstGeom prst="upArrow">
                  <a:avLst>
                    <a:gd name="adj1" fmla="val 50000"/>
                    <a:gd name="adj2" fmla="val 50000"/>
                  </a:avLst>
                </a:prstGeom>
                <a:solidFill>
                  <a:srgbClr val="0000FF"/>
                </a:solidFill>
                <a:ln>
                  <a:noFill/>
                </a:ln>
              </p:spPr>
              <p:txBody>
                <a:bodyPr spcFirstLastPara="1" wrap="square" lIns="91425" tIns="91425" rIns="91425" bIns="91425" anchor="ctr" anchorCtr="0">
                  <a:noAutofit/>
                </a:bodyPr>
                <a:lstStyle/>
                <a:p>
                  <a:endParaRPr/>
                </a:p>
              </p:txBody>
            </p:sp>
            <p:sp>
              <p:nvSpPr>
                <p:cNvPr id="528" name="Google Shape;528;p36"/>
                <p:cNvSpPr/>
                <p:nvPr/>
              </p:nvSpPr>
              <p:spPr>
                <a:xfrm rot="10800000">
                  <a:off x="2569300" y="1893450"/>
                  <a:ext cx="490500" cy="588600"/>
                </a:xfrm>
                <a:prstGeom prst="upArrow">
                  <a:avLst>
                    <a:gd name="adj1" fmla="val 50000"/>
                    <a:gd name="adj2" fmla="val 50000"/>
                  </a:avLst>
                </a:prstGeom>
                <a:solidFill>
                  <a:srgbClr val="0000FF"/>
                </a:solidFill>
                <a:ln>
                  <a:noFill/>
                </a:ln>
              </p:spPr>
              <p:txBody>
                <a:bodyPr spcFirstLastPara="1" wrap="square" lIns="91425" tIns="91425" rIns="91425" bIns="91425" anchor="ctr" anchorCtr="0">
                  <a:noAutofit/>
                </a:bodyPr>
                <a:lstStyle/>
                <a:p>
                  <a:endParaRPr/>
                </a:p>
              </p:txBody>
            </p:sp>
          </p:grpSp>
        </p:grpSp>
      </p:grpSp>
      <p:sp>
        <p:nvSpPr>
          <p:cNvPr id="529" name="Google Shape;529;p36"/>
          <p:cNvSpPr txBox="1"/>
          <p:nvPr/>
        </p:nvSpPr>
        <p:spPr>
          <a:xfrm>
            <a:off x="7594950" y="1827500"/>
            <a:ext cx="2032200" cy="1075600"/>
          </a:xfrm>
          <a:prstGeom prst="rect">
            <a:avLst/>
          </a:prstGeom>
          <a:noFill/>
          <a:ln>
            <a:noFill/>
          </a:ln>
        </p:spPr>
        <p:txBody>
          <a:bodyPr spcFirstLastPara="1" wrap="square" lIns="91425" tIns="91425" rIns="91425" bIns="91425" anchor="t" anchorCtr="0">
            <a:noAutofit/>
          </a:bodyPr>
          <a:lstStyle/>
          <a:p>
            <a:r>
              <a:rPr lang="en" sz="2000" b="1" dirty="0">
                <a:solidFill>
                  <a:srgbClr val="FF9900"/>
                </a:solidFill>
              </a:rPr>
              <a:t>non-scattering cloud</a:t>
            </a:r>
            <a:endParaRPr sz="2000" b="1" dirty="0">
              <a:solidFill>
                <a:srgbClr val="FF9900"/>
              </a:solidFill>
            </a:endParaRPr>
          </a:p>
        </p:txBody>
      </p:sp>
      <p:grpSp>
        <p:nvGrpSpPr>
          <p:cNvPr id="530" name="Google Shape;530;p36"/>
          <p:cNvGrpSpPr/>
          <p:nvPr/>
        </p:nvGrpSpPr>
        <p:grpSpPr>
          <a:xfrm>
            <a:off x="10006925" y="1626233"/>
            <a:ext cx="720900" cy="4733200"/>
            <a:chOff x="8482925" y="1219675"/>
            <a:chExt cx="720900" cy="3549900"/>
          </a:xfrm>
        </p:grpSpPr>
        <p:sp>
          <p:nvSpPr>
            <p:cNvPr id="531" name="Google Shape;531;p36"/>
            <p:cNvSpPr txBox="1"/>
            <p:nvPr/>
          </p:nvSpPr>
          <p:spPr>
            <a:xfrm>
              <a:off x="8559125" y="1219675"/>
              <a:ext cx="644700" cy="806700"/>
            </a:xfrm>
            <a:prstGeom prst="rect">
              <a:avLst/>
            </a:prstGeom>
            <a:noFill/>
            <a:ln>
              <a:noFill/>
            </a:ln>
          </p:spPr>
          <p:txBody>
            <a:bodyPr spcFirstLastPara="1" wrap="square" lIns="91425" tIns="91425" rIns="91425" bIns="91425" anchor="t" anchorCtr="0">
              <a:noAutofit/>
            </a:bodyPr>
            <a:lstStyle/>
            <a:p>
              <a:r>
                <a:rPr lang="en" sz="4800" b="1">
                  <a:solidFill>
                    <a:srgbClr val="FF0000"/>
                  </a:solidFill>
                </a:rPr>
                <a:t>?</a:t>
              </a:r>
              <a:endParaRPr sz="4800" b="1">
                <a:solidFill>
                  <a:srgbClr val="FF0000"/>
                </a:solidFill>
              </a:endParaRPr>
            </a:p>
          </p:txBody>
        </p:sp>
        <p:sp>
          <p:nvSpPr>
            <p:cNvPr id="532" name="Google Shape;532;p36"/>
            <p:cNvSpPr txBox="1"/>
            <p:nvPr/>
          </p:nvSpPr>
          <p:spPr>
            <a:xfrm>
              <a:off x="8482925" y="3962875"/>
              <a:ext cx="644700" cy="806700"/>
            </a:xfrm>
            <a:prstGeom prst="rect">
              <a:avLst/>
            </a:prstGeom>
            <a:noFill/>
            <a:ln>
              <a:noFill/>
            </a:ln>
          </p:spPr>
          <p:txBody>
            <a:bodyPr spcFirstLastPara="1" wrap="square" lIns="91425" tIns="91425" rIns="91425" bIns="91425" anchor="t" anchorCtr="0">
              <a:noAutofit/>
            </a:bodyPr>
            <a:lstStyle/>
            <a:p>
              <a:r>
                <a:rPr lang="en" sz="4800" b="1">
                  <a:solidFill>
                    <a:srgbClr val="FF0000"/>
                  </a:solidFill>
                </a:rPr>
                <a:t>?</a:t>
              </a:r>
              <a:endParaRPr sz="4800" b="1">
                <a:solidFill>
                  <a:srgbClr val="FF0000"/>
                </a:solidFill>
              </a:endParaRPr>
            </a:p>
          </p:txBody>
        </p:sp>
      </p:grpSp>
      <p:sp>
        <p:nvSpPr>
          <p:cNvPr id="533" name="Google Shape;533;p36"/>
          <p:cNvSpPr txBox="1"/>
          <p:nvPr/>
        </p:nvSpPr>
        <p:spPr>
          <a:xfrm>
            <a:off x="8906494" y="158109"/>
            <a:ext cx="2179928" cy="647600"/>
          </a:xfrm>
          <a:prstGeom prst="rect">
            <a:avLst/>
          </a:prstGeom>
          <a:solidFill>
            <a:srgbClr val="FFCB05"/>
          </a:solidFill>
          <a:ln>
            <a:noFill/>
          </a:ln>
        </p:spPr>
        <p:txBody>
          <a:bodyPr spcFirstLastPara="1" wrap="square" lIns="91425" tIns="91425" rIns="91425" bIns="91425" anchor="t" anchorCtr="0">
            <a:noAutofit/>
          </a:bodyPr>
          <a:lstStyle/>
          <a:p>
            <a:r>
              <a:rPr lang="en" sz="2000" dirty="0"/>
              <a:t>GCM “World”</a:t>
            </a:r>
            <a:endParaRPr sz="2000" dirty="0"/>
          </a:p>
        </p:txBody>
      </p:sp>
      <p:graphicFrame>
        <p:nvGraphicFramePr>
          <p:cNvPr id="63" name="Object 62"/>
          <p:cNvGraphicFramePr>
            <a:graphicFrameLocks noChangeAspect="1"/>
          </p:cNvGraphicFramePr>
          <p:nvPr/>
        </p:nvGraphicFramePr>
        <p:xfrm>
          <a:off x="5931604" y="4199942"/>
          <a:ext cx="2111346" cy="678647"/>
        </p:xfrm>
        <a:graphic>
          <a:graphicData uri="http://schemas.openxmlformats.org/presentationml/2006/ole">
            <mc:AlternateContent xmlns:mc="http://schemas.openxmlformats.org/markup-compatibility/2006">
              <mc:Choice xmlns:v="urn:schemas-microsoft-com:vml" Requires="v">
                <p:oleObj name="Equation" r:id="rId3" imgW="711200" imgH="228600" progId="Equation.3">
                  <p:embed/>
                </p:oleObj>
              </mc:Choice>
              <mc:Fallback>
                <p:oleObj name="Equation" r:id="rId3" imgW="711200" imgH="228600" progId="Equation.3">
                  <p:embed/>
                  <p:pic>
                    <p:nvPicPr>
                      <p:cNvPr id="63" name="Object 62"/>
                      <p:cNvPicPr/>
                      <p:nvPr/>
                    </p:nvPicPr>
                    <p:blipFill>
                      <a:blip r:embed="rId4"/>
                      <a:stretch>
                        <a:fillRect/>
                      </a:stretch>
                    </p:blipFill>
                    <p:spPr>
                      <a:xfrm>
                        <a:off x="5931604" y="4199942"/>
                        <a:ext cx="2111346" cy="678647"/>
                      </a:xfrm>
                      <a:prstGeom prst="rect">
                        <a:avLst/>
                      </a:prstGeom>
                    </p:spPr>
                  </p:pic>
                </p:oleObj>
              </mc:Fallback>
            </mc:AlternateContent>
          </a:graphicData>
        </a:graphic>
      </p:graphicFrame>
      <p:pic>
        <p:nvPicPr>
          <p:cNvPr id="65" name="Picture 64" descr="Split-M-Maize-bar.png">
            <a:extLst>
              <a:ext uri="{FF2B5EF4-FFF2-40B4-BE49-F238E27FC236}">
                <a16:creationId xmlns:a16="http://schemas.microsoft.com/office/drawing/2014/main" id="{DD25DBE7-FB29-DB4A-8CA6-341D7ADD38BC}"/>
              </a:ext>
            </a:extLst>
          </p:cNvPr>
          <p:cNvPicPr>
            <a:picLocks noChangeAspect="1"/>
          </p:cNvPicPr>
          <p:nvPr/>
        </p:nvPicPr>
        <p:blipFill>
          <a:blip r:embed="rId5"/>
          <a:srcRect/>
          <a:stretch>
            <a:fillRect/>
          </a:stretch>
        </p:blipFill>
        <p:spPr bwMode="auto">
          <a:xfrm>
            <a:off x="115329" y="0"/>
            <a:ext cx="914400" cy="542925"/>
          </a:xfrm>
          <a:prstGeom prst="rect">
            <a:avLst/>
          </a:prstGeom>
          <a:noFill/>
          <a:ln w="9525">
            <a:noFill/>
            <a:miter lim="800000"/>
            <a:headEnd/>
            <a:tailEnd/>
          </a:ln>
        </p:spPr>
      </p:pic>
      <p:sp>
        <p:nvSpPr>
          <p:cNvPr id="3" name="TextBox 2">
            <a:extLst>
              <a:ext uri="{FF2B5EF4-FFF2-40B4-BE49-F238E27FC236}">
                <a16:creationId xmlns:a16="http://schemas.microsoft.com/office/drawing/2014/main" id="{A7813B16-B235-D24D-84BC-1225994DA2A6}"/>
              </a:ext>
            </a:extLst>
          </p:cNvPr>
          <p:cNvSpPr txBox="1"/>
          <p:nvPr/>
        </p:nvSpPr>
        <p:spPr>
          <a:xfrm>
            <a:off x="146155" y="4783390"/>
            <a:ext cx="2941852" cy="923330"/>
          </a:xfrm>
          <a:prstGeom prst="rect">
            <a:avLst/>
          </a:prstGeom>
          <a:noFill/>
        </p:spPr>
        <p:txBody>
          <a:bodyPr wrap="square" rtlCol="0">
            <a:spAutoFit/>
          </a:bodyPr>
          <a:lstStyle/>
          <a:p>
            <a:r>
              <a:rPr lang="en-US" b="1" i="1" dirty="0">
                <a:solidFill>
                  <a:srgbClr val="FF0000"/>
                </a:solidFill>
              </a:rPr>
              <a:t>Atmos-surface coupling manifests the scattering effect</a:t>
            </a:r>
          </a:p>
        </p:txBody>
      </p:sp>
    </p:spTree>
    <p:extLst>
      <p:ext uri="{BB962C8B-B14F-4D97-AF65-F5344CB8AC3E}">
        <p14:creationId xmlns:p14="http://schemas.microsoft.com/office/powerpoint/2010/main" val="2772269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8533</TotalTime>
  <Words>1291</Words>
  <Application>Microsoft Macintosh PowerPoint</Application>
  <PresentationFormat>Widescreen</PresentationFormat>
  <Paragraphs>139</Paragraphs>
  <Slides>19</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LM Roman 12</vt:lpstr>
      <vt:lpstr>Symbol</vt:lpstr>
      <vt:lpstr>Times New Roman</vt:lpstr>
      <vt:lpstr>Office Theme</vt:lpstr>
      <vt:lpstr>Equation</vt:lpstr>
      <vt:lpstr>Two missing physical processes in the climate models for the radiative coupling between cloud and surface in the polar regions</vt:lpstr>
      <vt:lpstr>A few facts: </vt:lpstr>
      <vt:lpstr>Primer (I): surface spectral emissivity</vt:lpstr>
      <vt:lpstr>Primer (II): ice cloud longwave scattering</vt:lpstr>
      <vt:lpstr>PowerPoint Presentation</vt:lpstr>
      <vt:lpstr>When radiation scheme was developed decades ago …</vt:lpstr>
      <vt:lpstr>The aftermath of small TCWV in polar regions and beyond (I)</vt:lpstr>
      <vt:lpstr>PowerPoint Presentation</vt:lpstr>
      <vt:lpstr>PowerPoint Presentation</vt:lpstr>
      <vt:lpstr>On top of above considerations: seasonality matters</vt:lpstr>
      <vt:lpstr>Treat the two missing processes  (Huang et al. 2018; Chen et al. 2020)</vt:lpstr>
      <vt:lpstr>Impact of including ice-cloud scattering alone</vt:lpstr>
      <vt:lpstr>Ice-cloud scattering impact: the polar amplification</vt:lpstr>
      <vt:lpstr>Ice-cloud scattering impact: spatial pattern</vt:lpstr>
      <vt:lpstr>Impact of including surface spectral emissivity alone</vt:lpstr>
      <vt:lpstr>PowerPoint Presentation</vt:lpstr>
      <vt:lpstr>Understand the simulations</vt:lpstr>
      <vt:lpstr>Conclusions and discussions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Retrieval of CFC-11 and its long-term trend from AIRS radiances</dc:title>
  <dc:creator>Xianglei Huang</dc:creator>
  <cp:lastModifiedBy>Huang, Xianglei</cp:lastModifiedBy>
  <cp:revision>97</cp:revision>
  <cp:lastPrinted>2020-05-07T22:51:33Z</cp:lastPrinted>
  <dcterms:created xsi:type="dcterms:W3CDTF">2020-05-06T13:06:26Z</dcterms:created>
  <dcterms:modified xsi:type="dcterms:W3CDTF">2022-07-25T02:48:46Z</dcterms:modified>
</cp:coreProperties>
</file>