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18"/>
  </p:notesMasterIdLst>
  <p:sldIdLst>
    <p:sldId id="256" r:id="rId2"/>
    <p:sldId id="335" r:id="rId3"/>
    <p:sldId id="340" r:id="rId4"/>
    <p:sldId id="258" r:id="rId5"/>
    <p:sldId id="259" r:id="rId6"/>
    <p:sldId id="337" r:id="rId7"/>
    <p:sldId id="330" r:id="rId8"/>
    <p:sldId id="332" r:id="rId9"/>
    <p:sldId id="331" r:id="rId10"/>
    <p:sldId id="334" r:id="rId11"/>
    <p:sldId id="341" r:id="rId12"/>
    <p:sldId id="342" r:id="rId13"/>
    <p:sldId id="344" r:id="rId14"/>
    <p:sldId id="343" r:id="rId15"/>
    <p:sldId id="345" r:id="rId16"/>
    <p:sldId id="32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C4EA"/>
    <a:srgbClr val="C6CDD1"/>
    <a:srgbClr val="27CED7"/>
    <a:srgbClr val="A3CEED"/>
    <a:srgbClr val="264457"/>
    <a:srgbClr val="65757D"/>
    <a:srgbClr val="75B6E5"/>
    <a:srgbClr val="59D3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4"/>
    <p:restoredTop sz="82567"/>
  </p:normalViewPr>
  <p:slideViewPr>
    <p:cSldViewPr snapToGrid="0" snapToObjects="1">
      <p:cViewPr>
        <p:scale>
          <a:sx n="95" d="100"/>
          <a:sy n="95" d="100"/>
        </p:scale>
        <p:origin x="992" y="-56"/>
      </p:cViewPr>
      <p:guideLst/>
    </p:cSldViewPr>
  </p:slideViewPr>
  <p:notesTextViewPr>
    <p:cViewPr>
      <p:scale>
        <a:sx n="1" d="1"/>
        <a:sy n="1" d="1"/>
      </p:scale>
      <p:origin x="0" y="-20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1E32F-F6B8-DB49-9E05-01130E75CA68}" type="datetimeFigureOut">
              <a:rPr lang="en-US" smtClean="0"/>
              <a:t>7/26/22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ED16A-8344-6148-8CED-EB3891793603}" type="slidenum">
              <a:rPr lang="en-US" smtClean="0"/>
              <a:t>‹#›</a:t>
            </a:fld>
            <a:endParaRPr lang="en-US"/>
          </a:p>
        </p:txBody>
      </p:sp>
    </p:spTree>
    <p:extLst>
      <p:ext uri="{BB962C8B-B14F-4D97-AF65-F5344CB8AC3E}">
        <p14:creationId xmlns:p14="http://schemas.microsoft.com/office/powerpoint/2010/main" val="3119196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I’d like to thank my co-authors – Jacqueline has a poster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to DKRZ for hosting the DYAMOND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NSF PIRE for 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attention during the last talk of the day! If you saw my poster at CFMIP, this talk will be very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Alright, I’ll get started. Today I’ll be showing you some preliminary results from my intercomparison of tropical cirrus in the dyamond models. I am also going to be adding in observations to ground the models in reality so this is also an EVALUATION</a:t>
            </a:r>
          </a:p>
        </p:txBody>
      </p:sp>
      <p:sp>
        <p:nvSpPr>
          <p:cNvPr id="4" name="Slide Number Placeholder 3"/>
          <p:cNvSpPr>
            <a:spLocks noGrp="1"/>
          </p:cNvSpPr>
          <p:nvPr>
            <p:ph type="sldNum" sz="quarter" idx="5"/>
          </p:nvPr>
        </p:nvSpPr>
        <p:spPr/>
        <p:txBody>
          <a:bodyPr/>
          <a:lstStyle/>
          <a:p>
            <a:fld id="{352ED16A-8344-6148-8CED-EB3891793603}" type="slidenum">
              <a:rPr lang="en-US" smtClean="0"/>
              <a:t>1</a:t>
            </a:fld>
            <a:endParaRPr lang="en-US"/>
          </a:p>
        </p:txBody>
      </p:sp>
    </p:spTree>
    <p:extLst>
      <p:ext uri="{BB962C8B-B14F-4D97-AF65-F5344CB8AC3E}">
        <p14:creationId xmlns:p14="http://schemas.microsoft.com/office/powerpoint/2010/main" val="1467501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looking at the time and area mean of cloud mass on the left and cloud fraction on the right. I’ve shaded the tropical tropopause layer in gray because I said I’d be talking about high clouds. </a:t>
            </a:r>
          </a:p>
          <a:p>
            <a:r>
              <a:rPr lang="en-US" dirty="0"/>
              <a:t>Now, we’ll go through the models one by one and draw connections to what we saw in the Joint albedo OLR histogram. Let’s start with NICAM again.</a:t>
            </a:r>
          </a:p>
        </p:txBody>
      </p:sp>
      <p:sp>
        <p:nvSpPr>
          <p:cNvPr id="4" name="Slide Number Placeholder 3"/>
          <p:cNvSpPr>
            <a:spLocks noGrp="1"/>
          </p:cNvSpPr>
          <p:nvPr>
            <p:ph type="sldNum" sz="quarter" idx="5"/>
          </p:nvPr>
        </p:nvSpPr>
        <p:spPr/>
        <p:txBody>
          <a:bodyPr/>
          <a:lstStyle/>
          <a:p>
            <a:fld id="{352ED16A-8344-6148-8CED-EB3891793603}" type="slidenum">
              <a:rPr lang="en-US" smtClean="0"/>
              <a:t>10</a:t>
            </a:fld>
            <a:endParaRPr lang="en-US"/>
          </a:p>
        </p:txBody>
      </p:sp>
    </p:spTree>
    <p:extLst>
      <p:ext uri="{BB962C8B-B14F-4D97-AF65-F5344CB8AC3E}">
        <p14:creationId xmlns:p14="http://schemas.microsoft.com/office/powerpoint/2010/main" val="790247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NICAM has a lot of upper-level cirrus (peaking just below the tropical tropopause layer shaded in gray). It also has thicker clouds near the freezing level contributing to the congestus clouds we saw in the joint histogram.</a:t>
            </a:r>
          </a:p>
          <a:p>
            <a:endParaRPr lang="en-US" dirty="0"/>
          </a:p>
        </p:txBody>
      </p:sp>
      <p:sp>
        <p:nvSpPr>
          <p:cNvPr id="4" name="Slide Number Placeholder 3"/>
          <p:cNvSpPr>
            <a:spLocks noGrp="1"/>
          </p:cNvSpPr>
          <p:nvPr>
            <p:ph type="sldNum" sz="quarter" idx="5"/>
          </p:nvPr>
        </p:nvSpPr>
        <p:spPr/>
        <p:txBody>
          <a:bodyPr/>
          <a:lstStyle/>
          <a:p>
            <a:fld id="{352ED16A-8344-6148-8CED-EB3891793603}" type="slidenum">
              <a:rPr lang="en-US" smtClean="0"/>
              <a:t>11</a:t>
            </a:fld>
            <a:endParaRPr lang="en-US"/>
          </a:p>
        </p:txBody>
      </p:sp>
    </p:spTree>
    <p:extLst>
      <p:ext uri="{BB962C8B-B14F-4D97-AF65-F5344CB8AC3E}">
        <p14:creationId xmlns:p14="http://schemas.microsoft.com/office/powerpoint/2010/main" val="1838034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SCREAM has high hydrometeor mass concentration but very few clouds, so it does not capture the balance between LW and SW in this region. We don’t see as many anvil cirrus in SCREAM which we suspected from the joint histogram and can see by the low cloud fraction in the upper troposphere</a:t>
            </a:r>
          </a:p>
        </p:txBody>
      </p:sp>
      <p:sp>
        <p:nvSpPr>
          <p:cNvPr id="4" name="Slide Number Placeholder 3"/>
          <p:cNvSpPr>
            <a:spLocks noGrp="1"/>
          </p:cNvSpPr>
          <p:nvPr>
            <p:ph type="sldNum" sz="quarter" idx="5"/>
          </p:nvPr>
        </p:nvSpPr>
        <p:spPr/>
        <p:txBody>
          <a:bodyPr/>
          <a:lstStyle/>
          <a:p>
            <a:fld id="{352ED16A-8344-6148-8CED-EB3891793603}" type="slidenum">
              <a:rPr lang="en-US" smtClean="0"/>
              <a:t>12</a:t>
            </a:fld>
            <a:endParaRPr lang="en-US"/>
          </a:p>
        </p:txBody>
      </p:sp>
    </p:spTree>
    <p:extLst>
      <p:ext uri="{BB962C8B-B14F-4D97-AF65-F5344CB8AC3E}">
        <p14:creationId xmlns:p14="http://schemas.microsoft.com/office/powerpoint/2010/main" val="75088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 also has popcorn convection like SCREAM but has slightly more anvil. GEOS is almost emphasizing this congestus population and provided a different pathway to/from deep convection. And we do see really thick clouds frequently reaching the freezing level.</a:t>
            </a:r>
          </a:p>
        </p:txBody>
      </p:sp>
      <p:sp>
        <p:nvSpPr>
          <p:cNvPr id="4" name="Slide Number Placeholder 3"/>
          <p:cNvSpPr>
            <a:spLocks noGrp="1"/>
          </p:cNvSpPr>
          <p:nvPr>
            <p:ph type="sldNum" sz="quarter" idx="5"/>
          </p:nvPr>
        </p:nvSpPr>
        <p:spPr/>
        <p:txBody>
          <a:bodyPr/>
          <a:lstStyle/>
          <a:p>
            <a:fld id="{352ED16A-8344-6148-8CED-EB3891793603}" type="slidenum">
              <a:rPr lang="en-US" smtClean="0"/>
              <a:t>13</a:t>
            </a:fld>
            <a:endParaRPr lang="en-US"/>
          </a:p>
        </p:txBody>
      </p:sp>
    </p:spTree>
    <p:extLst>
      <p:ext uri="{BB962C8B-B14F-4D97-AF65-F5344CB8AC3E}">
        <p14:creationId xmlns:p14="http://schemas.microsoft.com/office/powerpoint/2010/main" val="1677433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UM has a higher frequency of convection than the other models with more anvils in the TTL. While we do see a peak in cloud fraction near the freezing level, we do not see a “congestus” population in the joint histogram. More work is needed to understand what is happening with these congestus clouds.</a:t>
            </a:r>
          </a:p>
          <a:p>
            <a:endParaRPr lang="en-US" dirty="0"/>
          </a:p>
          <a:p>
            <a:r>
              <a:rPr lang="en-US" dirty="0"/>
              <a:t>“Too warm, too moist” in UM – high cloud fraction with large hydrometeor mass</a:t>
            </a:r>
          </a:p>
        </p:txBody>
      </p:sp>
      <p:sp>
        <p:nvSpPr>
          <p:cNvPr id="4" name="Slide Number Placeholder 3"/>
          <p:cNvSpPr>
            <a:spLocks noGrp="1"/>
          </p:cNvSpPr>
          <p:nvPr>
            <p:ph type="sldNum" sz="quarter" idx="5"/>
          </p:nvPr>
        </p:nvSpPr>
        <p:spPr/>
        <p:txBody>
          <a:bodyPr/>
          <a:lstStyle/>
          <a:p>
            <a:fld id="{352ED16A-8344-6148-8CED-EB3891793603}" type="slidenum">
              <a:rPr lang="en-US" smtClean="0"/>
              <a:t>14</a:t>
            </a:fld>
            <a:endParaRPr lang="en-US"/>
          </a:p>
        </p:txBody>
      </p:sp>
    </p:spTree>
    <p:extLst>
      <p:ext uri="{BB962C8B-B14F-4D97-AF65-F5344CB8AC3E}">
        <p14:creationId xmlns:p14="http://schemas.microsoft.com/office/powerpoint/2010/main" val="4153821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the models are providing a wide array of behaviors in the vertical structure – the differences are reflected in the joint histograms. We think that these differences are driven by model microphysical and dynamical differences and maybe to a smaller extent thermodynamic differences. We are planning on work to get at which processes in these models are more important for driving anvil and cirrus cloud life cycle.  microphysics or dynamics drivers</a:t>
            </a:r>
          </a:p>
        </p:txBody>
      </p:sp>
      <p:sp>
        <p:nvSpPr>
          <p:cNvPr id="4" name="Slide Number Placeholder 3"/>
          <p:cNvSpPr>
            <a:spLocks noGrp="1"/>
          </p:cNvSpPr>
          <p:nvPr>
            <p:ph type="sldNum" sz="quarter" idx="5"/>
          </p:nvPr>
        </p:nvSpPr>
        <p:spPr/>
        <p:txBody>
          <a:bodyPr/>
          <a:lstStyle/>
          <a:p>
            <a:fld id="{352ED16A-8344-6148-8CED-EB3891793603}" type="slidenum">
              <a:rPr lang="en-US" smtClean="0"/>
              <a:t>15</a:t>
            </a:fld>
            <a:endParaRPr lang="en-US"/>
          </a:p>
        </p:txBody>
      </p:sp>
    </p:spTree>
    <p:extLst>
      <p:ext uri="{BB962C8B-B14F-4D97-AF65-F5344CB8AC3E}">
        <p14:creationId xmlns:p14="http://schemas.microsoft.com/office/powerpoint/2010/main" val="1984046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in the near future we are thinking about using a variable resolution of SCREAM (so it’s a more management amount of data) to understand the microphysics effect of tropical cirrus. We are also planning a warmed run. Still very much in brainstorming phase – please come find me after if you have thoughts.</a:t>
            </a:r>
          </a:p>
          <a:p>
            <a:endParaRPr lang="en-US" dirty="0"/>
          </a:p>
          <a:p>
            <a:r>
              <a:rPr lang="en-US" dirty="0"/>
              <a:t>In summary, I hope I have convinced you that studying GSRMs are fascinating and a productive use of time and resources. We have seen that DYAMOND reasonably reproduces convection as seen through the joint histogram. And that larges differences are driven by model microphysics and dynamics. When we understand these biases we can use the models to ask and hopefully answer all types of science questions, </a:t>
            </a:r>
          </a:p>
          <a:p>
            <a:r>
              <a:rPr lang="en-US" dirty="0"/>
              <a:t>which we would have a hard time getting at from observations, GCMs or regional models alone. </a:t>
            </a:r>
          </a:p>
          <a:p>
            <a:r>
              <a:rPr lang="en-US"/>
              <a:t>Thank you!</a:t>
            </a:r>
            <a:endParaRPr lang="en-US" dirty="0"/>
          </a:p>
        </p:txBody>
      </p:sp>
      <p:sp>
        <p:nvSpPr>
          <p:cNvPr id="4" name="Slide Number Placeholder 3"/>
          <p:cNvSpPr>
            <a:spLocks noGrp="1"/>
          </p:cNvSpPr>
          <p:nvPr>
            <p:ph type="sldNum" sz="quarter" idx="5"/>
          </p:nvPr>
        </p:nvSpPr>
        <p:spPr/>
        <p:txBody>
          <a:bodyPr/>
          <a:lstStyle/>
          <a:p>
            <a:fld id="{352ED16A-8344-6148-8CED-EB3891793603}" type="slidenum">
              <a:rPr lang="en-US" smtClean="0"/>
              <a:t>16</a:t>
            </a:fld>
            <a:endParaRPr lang="en-US"/>
          </a:p>
        </p:txBody>
      </p:sp>
    </p:spTree>
    <p:extLst>
      <p:ext uri="{BB962C8B-B14F-4D97-AF65-F5344CB8AC3E}">
        <p14:creationId xmlns:p14="http://schemas.microsoft.com/office/powerpoint/2010/main" val="390646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dyamond models. Even though my true interest is in cirrus clouds but I don’t have time to go into too many details here so I’ll talk more generally about </a:t>
            </a:r>
          </a:p>
        </p:txBody>
      </p:sp>
      <p:sp>
        <p:nvSpPr>
          <p:cNvPr id="4" name="Slide Number Placeholder 3"/>
          <p:cNvSpPr>
            <a:spLocks noGrp="1"/>
          </p:cNvSpPr>
          <p:nvPr>
            <p:ph type="sldNum" sz="quarter" idx="5"/>
          </p:nvPr>
        </p:nvSpPr>
        <p:spPr/>
        <p:txBody>
          <a:bodyPr/>
          <a:lstStyle/>
          <a:p>
            <a:fld id="{352ED16A-8344-6148-8CED-EB3891793603}" type="slidenum">
              <a:rPr lang="en-US" smtClean="0"/>
              <a:t>2</a:t>
            </a:fld>
            <a:endParaRPr lang="en-US"/>
          </a:p>
        </p:txBody>
      </p:sp>
    </p:spTree>
    <p:extLst>
      <p:ext uri="{BB962C8B-B14F-4D97-AF65-F5344CB8AC3E}">
        <p14:creationId xmlns:p14="http://schemas.microsoft.com/office/powerpoint/2010/main" val="3815535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CLOUDS in the dyamond models for this talk. </a:t>
            </a:r>
          </a:p>
          <a:p>
            <a:endParaRPr lang="en-US" dirty="0"/>
          </a:p>
          <a:p>
            <a:r>
              <a:rPr lang="en-US" dirty="0"/>
              <a:t>As some motivation: I’m showing a plot here of an anvil cloud system from one of the DYAMOND 1 models. I’m plotting cloud mass for each grid cell and vertical level so you can see the amount of detail and complexity in just this tiny subset – the horizontal scale here is 1 deg (one grid point in a coarse GCM) and the anvil reaches up to ~15 km. You can see the convective core in the corner with a very nice anvil spreading out across the box. We even see two layers of anvil and some underlying low clouds. So very complex and detail even in this one snapshot. So I’ll try to tell you a story about these complex clouds in the DYAMOND models.</a:t>
            </a:r>
          </a:p>
        </p:txBody>
      </p:sp>
      <p:sp>
        <p:nvSpPr>
          <p:cNvPr id="4" name="Slide Number Placeholder 3"/>
          <p:cNvSpPr>
            <a:spLocks noGrp="1"/>
          </p:cNvSpPr>
          <p:nvPr>
            <p:ph type="sldNum" sz="quarter" idx="5"/>
          </p:nvPr>
        </p:nvSpPr>
        <p:spPr/>
        <p:txBody>
          <a:bodyPr/>
          <a:lstStyle/>
          <a:p>
            <a:fld id="{352ED16A-8344-6148-8CED-EB3891793603}" type="slidenum">
              <a:rPr lang="en-US" smtClean="0"/>
              <a:t>3</a:t>
            </a:fld>
            <a:endParaRPr lang="en-US"/>
          </a:p>
        </p:txBody>
      </p:sp>
    </p:spTree>
    <p:extLst>
      <p:ext uri="{BB962C8B-B14F-4D97-AF65-F5344CB8AC3E}">
        <p14:creationId xmlns:p14="http://schemas.microsoft.com/office/powerpoint/2010/main" val="97804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DYAMOND has been mentioned quite a few times already. But here is a reminder – I’m working with a handful of models from DYAMOND 2 – the winter simulation. These are 40-day </a:t>
            </a:r>
            <a:r>
              <a:rPr lang="en-US" dirty="0" err="1"/>
              <a:t>simulaitons</a:t>
            </a:r>
            <a:r>
              <a:rPr lang="en-US" dirty="0"/>
              <a:t> with explicit (non-parameterized) convection and they are free running (not nudged to meteorology)</a:t>
            </a:r>
          </a:p>
          <a:p>
            <a:endParaRPr lang="en-US" dirty="0"/>
          </a:p>
          <a:p>
            <a:r>
              <a:rPr lang="en-US" dirty="0"/>
              <a:t>The GOAL of this talk is to convince you that global storm-resolving models like those from DYAMOND are simulating clouds and convection in a way that is interesting and maybe even realistic! </a:t>
            </a:r>
          </a:p>
          <a:p>
            <a:r>
              <a:rPr lang="en-US" dirty="0"/>
              <a:t>but I’m also going to give you a list of caveats going a long with that stemming from some fairly large model biases</a:t>
            </a:r>
          </a:p>
        </p:txBody>
      </p:sp>
      <p:sp>
        <p:nvSpPr>
          <p:cNvPr id="4" name="Slide Number Placeholder 3"/>
          <p:cNvSpPr>
            <a:spLocks noGrp="1"/>
          </p:cNvSpPr>
          <p:nvPr>
            <p:ph type="sldNum" sz="quarter" idx="5"/>
          </p:nvPr>
        </p:nvSpPr>
        <p:spPr/>
        <p:txBody>
          <a:bodyPr/>
          <a:lstStyle/>
          <a:p>
            <a:fld id="{352ED16A-8344-6148-8CED-EB3891793603}" type="slidenum">
              <a:rPr lang="en-US" smtClean="0"/>
              <a:t>4</a:t>
            </a:fld>
            <a:endParaRPr lang="en-US"/>
          </a:p>
        </p:txBody>
      </p:sp>
    </p:spTree>
    <p:extLst>
      <p:ext uri="{BB962C8B-B14F-4D97-AF65-F5344CB8AC3E}">
        <p14:creationId xmlns:p14="http://schemas.microsoft.com/office/powerpoint/2010/main" val="93718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am showing the tropical band from 30N to 30S plotting the time mean of outgoing longwave radiation. </a:t>
            </a:r>
            <a:r>
              <a:rPr lang="en-US" dirty="0" err="1"/>
              <a:t>Obs</a:t>
            </a:r>
            <a:r>
              <a:rPr lang="en-US" dirty="0"/>
              <a:t> on top left panel - CERES syn 1 deg mean for the same month as the DYAMOND models (Jan-Feb 2020). The rest are a handful of the dyamond models – there were 10 models but I’m only showing 6 here and for the rest of the talk. </a:t>
            </a:r>
          </a:p>
          <a:p>
            <a:endParaRPr lang="en-US" dirty="0"/>
          </a:p>
          <a:p>
            <a:r>
              <a:rPr lang="en-US" dirty="0"/>
              <a:t>So, this gives you an idea that the models are making appropriately deep clouds in about the right places. For the rest of the talk, I’m going to zoom in on one focus region, the tropical west pacific. </a:t>
            </a:r>
          </a:p>
        </p:txBody>
      </p:sp>
      <p:sp>
        <p:nvSpPr>
          <p:cNvPr id="4" name="Slide Number Placeholder 3"/>
          <p:cNvSpPr>
            <a:spLocks noGrp="1"/>
          </p:cNvSpPr>
          <p:nvPr>
            <p:ph type="sldNum" sz="quarter" idx="5"/>
          </p:nvPr>
        </p:nvSpPr>
        <p:spPr/>
        <p:txBody>
          <a:bodyPr/>
          <a:lstStyle/>
          <a:p>
            <a:fld id="{352ED16A-8344-6148-8CED-EB3891793603}" type="slidenum">
              <a:rPr lang="en-US" smtClean="0"/>
              <a:t>5</a:t>
            </a:fld>
            <a:endParaRPr lang="en-US"/>
          </a:p>
        </p:txBody>
      </p:sp>
    </p:spTree>
    <p:extLst>
      <p:ext uri="{BB962C8B-B14F-4D97-AF65-F5344CB8AC3E}">
        <p14:creationId xmlns:p14="http://schemas.microsoft.com/office/powerpoint/2010/main" val="163261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question is how well do they simulate clouds specifically tropical convection? We are looking at the TWP as an example region – the red box here is 10 x 10 deg. We chose the TWP because among other reasons it has a neutral net cloud radiative effect – so there is a balance between LW and SW at TOA. </a:t>
            </a:r>
          </a:p>
        </p:txBody>
      </p:sp>
      <p:sp>
        <p:nvSpPr>
          <p:cNvPr id="4" name="Slide Number Placeholder 3"/>
          <p:cNvSpPr>
            <a:spLocks noGrp="1"/>
          </p:cNvSpPr>
          <p:nvPr>
            <p:ph type="sldNum" sz="quarter" idx="5"/>
          </p:nvPr>
        </p:nvSpPr>
        <p:spPr/>
        <p:txBody>
          <a:bodyPr/>
          <a:lstStyle/>
          <a:p>
            <a:fld id="{352ED16A-8344-6148-8CED-EB3891793603}" type="slidenum">
              <a:rPr lang="en-US" smtClean="0"/>
              <a:t>6</a:t>
            </a:fld>
            <a:endParaRPr lang="en-US"/>
          </a:p>
        </p:txBody>
      </p:sp>
    </p:spTree>
    <p:extLst>
      <p:ext uri="{BB962C8B-B14F-4D97-AF65-F5344CB8AC3E}">
        <p14:creationId xmlns:p14="http://schemas.microsoft.com/office/powerpoint/2010/main" val="853517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axis description – OLR on the x from 80-310 W/m2; albedo on the y. </a:t>
            </a:r>
          </a:p>
          <a:p>
            <a:r>
              <a:rPr lang="en-US" dirty="0"/>
              <a:t>Most columns are clear sky or near it (dark blue in the lower right). </a:t>
            </a:r>
          </a:p>
          <a:p>
            <a:r>
              <a:rPr lang="en-US" dirty="0"/>
              <a:t>Thin cirrus have a small difference from clear sky – I’ve made a simple schematic on the right to show the three main cloud types you might expect to find for each OLR-albedo pairing. </a:t>
            </a:r>
          </a:p>
          <a:p>
            <a:r>
              <a:rPr lang="en-US" dirty="0"/>
              <a:t>At intermediate values of albedo OLR we have thicker clouds like those from anvil outflow. and remember that the clouds are very complex and detailed here so these categories of clouds are just rough estimates to help orient you.</a:t>
            </a:r>
          </a:p>
          <a:p>
            <a:r>
              <a:rPr lang="en-US" dirty="0"/>
              <a:t>finally we see deep convection in the upper left corner at high </a:t>
            </a:r>
            <a:r>
              <a:rPr lang="en-US" dirty="0" err="1"/>
              <a:t>alb</a:t>
            </a:r>
            <a:r>
              <a:rPr lang="en-US" dirty="0"/>
              <a:t> low OLR. The observations show a secondary peak in the joint histogram here.</a:t>
            </a:r>
          </a:p>
        </p:txBody>
      </p:sp>
      <p:sp>
        <p:nvSpPr>
          <p:cNvPr id="4" name="Slide Number Placeholder 3"/>
          <p:cNvSpPr>
            <a:spLocks noGrp="1"/>
          </p:cNvSpPr>
          <p:nvPr>
            <p:ph type="sldNum" sz="quarter" idx="5"/>
          </p:nvPr>
        </p:nvSpPr>
        <p:spPr/>
        <p:txBody>
          <a:bodyPr/>
          <a:lstStyle/>
          <a:p>
            <a:fld id="{352ED16A-8344-6148-8CED-EB3891793603}" type="slidenum">
              <a:rPr lang="en-US" smtClean="0"/>
              <a:t>7</a:t>
            </a:fld>
            <a:endParaRPr lang="en-US"/>
          </a:p>
        </p:txBody>
      </p:sp>
    </p:spTree>
    <p:extLst>
      <p:ext uri="{BB962C8B-B14F-4D97-AF65-F5344CB8AC3E}">
        <p14:creationId xmlns:p14="http://schemas.microsoft.com/office/powerpoint/2010/main" val="2987176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will first look at one model – NICAM.</a:t>
            </a:r>
          </a:p>
          <a:p>
            <a:r>
              <a:rPr lang="en-US" dirty="0"/>
              <a:t>Captures the banana-shaped distributions for the most frequent clouds (green shades)</a:t>
            </a:r>
          </a:p>
          <a:p>
            <a:r>
              <a:rPr lang="en-US" dirty="0"/>
              <a:t>Deep convection maybe slightly underestimated in NICAM but reaching appropriate values of OLR and albedo. </a:t>
            </a:r>
          </a:p>
          <a:p>
            <a:r>
              <a:rPr lang="en-US" dirty="0"/>
              <a:t>NICAM’s anvil cirrus are shifted to slightly lower albedo-OLR values – thinner but higher</a:t>
            </a:r>
          </a:p>
          <a:p>
            <a:r>
              <a:rPr lang="en-US" dirty="0"/>
              <a:t>Thin cirrus seem pretty good!</a:t>
            </a:r>
          </a:p>
          <a:p>
            <a:r>
              <a:rPr lang="en-US" dirty="0"/>
              <a:t>But we do see clouds happening at albedo-OLR pairings not present in observations at High albedo, High OLR – we claim these are congestus clouds – I’ll talk a bit more about these later too</a:t>
            </a:r>
          </a:p>
          <a:p>
            <a:r>
              <a:rPr lang="en-US" dirty="0"/>
              <a:t>Now let’s see what the other DYAMOND models are doing.</a:t>
            </a:r>
          </a:p>
        </p:txBody>
      </p:sp>
      <p:sp>
        <p:nvSpPr>
          <p:cNvPr id="4" name="Slide Number Placeholder 3"/>
          <p:cNvSpPr>
            <a:spLocks noGrp="1"/>
          </p:cNvSpPr>
          <p:nvPr>
            <p:ph type="sldNum" sz="quarter" idx="5"/>
          </p:nvPr>
        </p:nvSpPr>
        <p:spPr/>
        <p:txBody>
          <a:bodyPr/>
          <a:lstStyle/>
          <a:p>
            <a:fld id="{352ED16A-8344-6148-8CED-EB3891793603}" type="slidenum">
              <a:rPr lang="en-US" smtClean="0"/>
              <a:t>8</a:t>
            </a:fld>
            <a:endParaRPr lang="en-US"/>
          </a:p>
        </p:txBody>
      </p:sp>
    </p:spTree>
    <p:extLst>
      <p:ext uri="{BB962C8B-B14F-4D97-AF65-F5344CB8AC3E}">
        <p14:creationId xmlns:p14="http://schemas.microsoft.com/office/powerpoint/2010/main" val="1974249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off the bat, you can see a wide spread in the models in shape and frequency. I’ll draw your attention to a couple of interesting points. </a:t>
            </a:r>
          </a:p>
          <a:p>
            <a:r>
              <a:rPr lang="en-US" dirty="0"/>
              <a:t>1. Disconnected deep convection = “popcorn” convection</a:t>
            </a:r>
          </a:p>
          <a:p>
            <a:r>
              <a:rPr lang="en-US" dirty="0"/>
              <a:t>2. Congestus - These seem to be clouds that are reaching up to or just past the freezing level. While this isn’t seen in observations – they are known to happen at small scales (so maybe models are just overdoing it). This is interesting because we did not see this behavior in any of the DYAMOND 1 models except for FV3. </a:t>
            </a:r>
          </a:p>
          <a:p>
            <a:endParaRPr lang="en-US" dirty="0"/>
          </a:p>
          <a:p>
            <a:r>
              <a:rPr lang="en-US" dirty="0"/>
              <a:t>As you can see the joint histogram is an interesting metric to compare the models. Now I’ll show you a bit of the vertical structure of clouds in each model. </a:t>
            </a:r>
          </a:p>
        </p:txBody>
      </p:sp>
      <p:sp>
        <p:nvSpPr>
          <p:cNvPr id="4" name="Slide Number Placeholder 3"/>
          <p:cNvSpPr>
            <a:spLocks noGrp="1"/>
          </p:cNvSpPr>
          <p:nvPr>
            <p:ph type="sldNum" sz="quarter" idx="5"/>
          </p:nvPr>
        </p:nvSpPr>
        <p:spPr/>
        <p:txBody>
          <a:bodyPr/>
          <a:lstStyle/>
          <a:p>
            <a:fld id="{352ED16A-8344-6148-8CED-EB3891793603}" type="slidenum">
              <a:rPr lang="en-US" smtClean="0"/>
              <a:t>9</a:t>
            </a:fld>
            <a:endParaRPr lang="en-US"/>
          </a:p>
        </p:txBody>
      </p:sp>
    </p:spTree>
    <p:extLst>
      <p:ext uri="{BB962C8B-B14F-4D97-AF65-F5344CB8AC3E}">
        <p14:creationId xmlns:p14="http://schemas.microsoft.com/office/powerpoint/2010/main" val="467351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C12D8-9A82-1704-663A-C2299F1906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4898F5-3386-CDAC-A4B9-19151636E8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2D0EE9-33B9-6348-1A29-42E179CDDDCB}"/>
              </a:ext>
            </a:extLst>
          </p:cNvPr>
          <p:cNvSpPr>
            <a:spLocks noGrp="1"/>
          </p:cNvSpPr>
          <p:nvPr>
            <p:ph type="dt" sz="half" idx="10"/>
          </p:nvPr>
        </p:nvSpPr>
        <p:spPr/>
        <p:txBody>
          <a:bodyPr/>
          <a:lstStyle/>
          <a:p>
            <a:fld id="{E1483D07-DA62-1C46-B728-2167D018C9A4}" type="datetimeFigureOut">
              <a:rPr lang="en-US" smtClean="0"/>
              <a:t>7/26/22</a:t>
            </a:fld>
            <a:endParaRPr lang="en-US"/>
          </a:p>
        </p:txBody>
      </p:sp>
      <p:sp>
        <p:nvSpPr>
          <p:cNvPr id="5" name="Footer Placeholder 4">
            <a:extLst>
              <a:ext uri="{FF2B5EF4-FFF2-40B4-BE49-F238E27FC236}">
                <a16:creationId xmlns:a16="http://schemas.microsoft.com/office/drawing/2014/main" id="{F80C6AF3-30B6-DA5A-3612-16893060D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88FED-8EC4-055E-D492-C8091670B194}"/>
              </a:ext>
            </a:extLst>
          </p:cNvPr>
          <p:cNvSpPr>
            <a:spLocks noGrp="1"/>
          </p:cNvSpPr>
          <p:nvPr>
            <p:ph type="sldNum" sz="quarter" idx="12"/>
          </p:nvPr>
        </p:nvSpPr>
        <p:spPr/>
        <p:txBody>
          <a:bodyPr/>
          <a:lstStyle/>
          <a:p>
            <a:fld id="{C8969ECB-74B5-9644-96CA-1BE96488B29C}" type="slidenum">
              <a:rPr lang="en-US" smtClean="0"/>
              <a:t>‹#›</a:t>
            </a:fld>
            <a:endParaRPr lang="en-US"/>
          </a:p>
        </p:txBody>
      </p:sp>
    </p:spTree>
    <p:extLst>
      <p:ext uri="{BB962C8B-B14F-4D97-AF65-F5344CB8AC3E}">
        <p14:creationId xmlns:p14="http://schemas.microsoft.com/office/powerpoint/2010/main" val="365960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7DBD-343D-9DBA-620C-A4C0E62ABD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0BC231-D01B-9653-C968-51A26FAE9D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304C8-41BC-9615-21E7-DB70139D65DE}"/>
              </a:ext>
            </a:extLst>
          </p:cNvPr>
          <p:cNvSpPr>
            <a:spLocks noGrp="1"/>
          </p:cNvSpPr>
          <p:nvPr>
            <p:ph type="dt" sz="half" idx="10"/>
          </p:nvPr>
        </p:nvSpPr>
        <p:spPr/>
        <p:txBody>
          <a:bodyPr/>
          <a:lstStyle/>
          <a:p>
            <a:fld id="{E1483D07-DA62-1C46-B728-2167D018C9A4}" type="datetimeFigureOut">
              <a:rPr lang="en-US" smtClean="0"/>
              <a:t>7/26/22</a:t>
            </a:fld>
            <a:endParaRPr lang="en-US"/>
          </a:p>
        </p:txBody>
      </p:sp>
      <p:sp>
        <p:nvSpPr>
          <p:cNvPr id="5" name="Footer Placeholder 4">
            <a:extLst>
              <a:ext uri="{FF2B5EF4-FFF2-40B4-BE49-F238E27FC236}">
                <a16:creationId xmlns:a16="http://schemas.microsoft.com/office/drawing/2014/main" id="{24A56628-7C20-B85E-6505-10F2E789D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D3850-DAAE-2834-30F2-68E58335460A}"/>
              </a:ext>
            </a:extLst>
          </p:cNvPr>
          <p:cNvSpPr>
            <a:spLocks noGrp="1"/>
          </p:cNvSpPr>
          <p:nvPr>
            <p:ph type="sldNum" sz="quarter" idx="12"/>
          </p:nvPr>
        </p:nvSpPr>
        <p:spPr/>
        <p:txBody>
          <a:bodyPr/>
          <a:lstStyle/>
          <a:p>
            <a:fld id="{C8969ECB-74B5-9644-96CA-1BE96488B29C}" type="slidenum">
              <a:rPr lang="en-US" smtClean="0"/>
              <a:t>‹#›</a:t>
            </a:fld>
            <a:endParaRPr lang="en-US"/>
          </a:p>
        </p:txBody>
      </p:sp>
    </p:spTree>
    <p:extLst>
      <p:ext uri="{BB962C8B-B14F-4D97-AF65-F5344CB8AC3E}">
        <p14:creationId xmlns:p14="http://schemas.microsoft.com/office/powerpoint/2010/main" val="1355909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569B40-2EFD-9B62-E4D8-FB404CC5B1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2D6800-450A-C47D-F0D1-0A7BF78A7F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D028B-87A7-F329-4A91-883E3CC42C43}"/>
              </a:ext>
            </a:extLst>
          </p:cNvPr>
          <p:cNvSpPr>
            <a:spLocks noGrp="1"/>
          </p:cNvSpPr>
          <p:nvPr>
            <p:ph type="dt" sz="half" idx="10"/>
          </p:nvPr>
        </p:nvSpPr>
        <p:spPr/>
        <p:txBody>
          <a:bodyPr/>
          <a:lstStyle/>
          <a:p>
            <a:fld id="{E1483D07-DA62-1C46-B728-2167D018C9A4}" type="datetimeFigureOut">
              <a:rPr lang="en-US" smtClean="0"/>
              <a:t>7/26/22</a:t>
            </a:fld>
            <a:endParaRPr lang="en-US"/>
          </a:p>
        </p:txBody>
      </p:sp>
      <p:sp>
        <p:nvSpPr>
          <p:cNvPr id="5" name="Footer Placeholder 4">
            <a:extLst>
              <a:ext uri="{FF2B5EF4-FFF2-40B4-BE49-F238E27FC236}">
                <a16:creationId xmlns:a16="http://schemas.microsoft.com/office/drawing/2014/main" id="{0C8395B1-3DD2-72E2-7B6C-146BC357C6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28A70-5899-2C4A-6245-6D1D200EC523}"/>
              </a:ext>
            </a:extLst>
          </p:cNvPr>
          <p:cNvSpPr>
            <a:spLocks noGrp="1"/>
          </p:cNvSpPr>
          <p:nvPr>
            <p:ph type="sldNum" sz="quarter" idx="12"/>
          </p:nvPr>
        </p:nvSpPr>
        <p:spPr/>
        <p:txBody>
          <a:bodyPr/>
          <a:lstStyle/>
          <a:p>
            <a:fld id="{C8969ECB-74B5-9644-96CA-1BE96488B29C}" type="slidenum">
              <a:rPr lang="en-US" smtClean="0"/>
              <a:t>‹#›</a:t>
            </a:fld>
            <a:endParaRPr lang="en-US"/>
          </a:p>
        </p:txBody>
      </p:sp>
    </p:spTree>
    <p:extLst>
      <p:ext uri="{BB962C8B-B14F-4D97-AF65-F5344CB8AC3E}">
        <p14:creationId xmlns:p14="http://schemas.microsoft.com/office/powerpoint/2010/main" val="353287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DC753-8DDF-2CD5-4DCD-1A64861BB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8E8A1-BA21-AEFD-72B0-2C5B85508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FCE83-1F37-82F4-7838-F5777F97A4C6}"/>
              </a:ext>
            </a:extLst>
          </p:cNvPr>
          <p:cNvSpPr>
            <a:spLocks noGrp="1"/>
          </p:cNvSpPr>
          <p:nvPr>
            <p:ph type="dt" sz="half" idx="10"/>
          </p:nvPr>
        </p:nvSpPr>
        <p:spPr/>
        <p:txBody>
          <a:bodyPr/>
          <a:lstStyle/>
          <a:p>
            <a:fld id="{E1483D07-DA62-1C46-B728-2167D018C9A4}" type="datetimeFigureOut">
              <a:rPr lang="en-US" smtClean="0"/>
              <a:t>7/26/22</a:t>
            </a:fld>
            <a:endParaRPr lang="en-US"/>
          </a:p>
        </p:txBody>
      </p:sp>
      <p:sp>
        <p:nvSpPr>
          <p:cNvPr id="5" name="Footer Placeholder 4">
            <a:extLst>
              <a:ext uri="{FF2B5EF4-FFF2-40B4-BE49-F238E27FC236}">
                <a16:creationId xmlns:a16="http://schemas.microsoft.com/office/drawing/2014/main" id="{A2C4F229-2327-937B-07FA-5AD8EEC3B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98788-C110-9511-FEEF-700D68D1607E}"/>
              </a:ext>
            </a:extLst>
          </p:cNvPr>
          <p:cNvSpPr>
            <a:spLocks noGrp="1"/>
          </p:cNvSpPr>
          <p:nvPr>
            <p:ph type="sldNum" sz="quarter" idx="12"/>
          </p:nvPr>
        </p:nvSpPr>
        <p:spPr/>
        <p:txBody>
          <a:bodyPr/>
          <a:lstStyle/>
          <a:p>
            <a:fld id="{C8969ECB-74B5-9644-96CA-1BE96488B29C}" type="slidenum">
              <a:rPr lang="en-US" smtClean="0"/>
              <a:t>‹#›</a:t>
            </a:fld>
            <a:endParaRPr lang="en-US"/>
          </a:p>
        </p:txBody>
      </p:sp>
    </p:spTree>
    <p:extLst>
      <p:ext uri="{BB962C8B-B14F-4D97-AF65-F5344CB8AC3E}">
        <p14:creationId xmlns:p14="http://schemas.microsoft.com/office/powerpoint/2010/main" val="132477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69E1-9374-E1F1-06AD-D508A86B09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7D741-A48B-C7AE-84BE-B94505F8AE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D562E-2B8C-F2F8-D6FC-F677384BE952}"/>
              </a:ext>
            </a:extLst>
          </p:cNvPr>
          <p:cNvSpPr>
            <a:spLocks noGrp="1"/>
          </p:cNvSpPr>
          <p:nvPr>
            <p:ph type="dt" sz="half" idx="10"/>
          </p:nvPr>
        </p:nvSpPr>
        <p:spPr/>
        <p:txBody>
          <a:bodyPr/>
          <a:lstStyle/>
          <a:p>
            <a:fld id="{E1483D07-DA62-1C46-B728-2167D018C9A4}" type="datetimeFigureOut">
              <a:rPr lang="en-US" smtClean="0"/>
              <a:t>7/26/22</a:t>
            </a:fld>
            <a:endParaRPr lang="en-US"/>
          </a:p>
        </p:txBody>
      </p:sp>
      <p:sp>
        <p:nvSpPr>
          <p:cNvPr id="5" name="Footer Placeholder 4">
            <a:extLst>
              <a:ext uri="{FF2B5EF4-FFF2-40B4-BE49-F238E27FC236}">
                <a16:creationId xmlns:a16="http://schemas.microsoft.com/office/drawing/2014/main" id="{0DD0E517-CB3E-6681-041D-2D01FA7D1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936BB-3DD6-7045-3B18-6B0CF1A71060}"/>
              </a:ext>
            </a:extLst>
          </p:cNvPr>
          <p:cNvSpPr>
            <a:spLocks noGrp="1"/>
          </p:cNvSpPr>
          <p:nvPr>
            <p:ph type="sldNum" sz="quarter" idx="12"/>
          </p:nvPr>
        </p:nvSpPr>
        <p:spPr/>
        <p:txBody>
          <a:bodyPr/>
          <a:lstStyle/>
          <a:p>
            <a:fld id="{C8969ECB-74B5-9644-96CA-1BE96488B29C}" type="slidenum">
              <a:rPr lang="en-US" smtClean="0"/>
              <a:t>‹#›</a:t>
            </a:fld>
            <a:endParaRPr lang="en-US"/>
          </a:p>
        </p:txBody>
      </p:sp>
    </p:spTree>
    <p:extLst>
      <p:ext uri="{BB962C8B-B14F-4D97-AF65-F5344CB8AC3E}">
        <p14:creationId xmlns:p14="http://schemas.microsoft.com/office/powerpoint/2010/main" val="2273947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B39A-24A7-833D-894E-583B00458D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74A91-6A1F-8019-BF1B-178BEBF513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0862D1-AD24-18D1-9404-A3A5327D97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EEA92E-363E-5B19-0718-0B06137D51AB}"/>
              </a:ext>
            </a:extLst>
          </p:cNvPr>
          <p:cNvSpPr>
            <a:spLocks noGrp="1"/>
          </p:cNvSpPr>
          <p:nvPr>
            <p:ph type="dt" sz="half" idx="10"/>
          </p:nvPr>
        </p:nvSpPr>
        <p:spPr/>
        <p:txBody>
          <a:bodyPr/>
          <a:lstStyle/>
          <a:p>
            <a:fld id="{E1483D07-DA62-1C46-B728-2167D018C9A4}" type="datetimeFigureOut">
              <a:rPr lang="en-US" smtClean="0"/>
              <a:t>7/26/22</a:t>
            </a:fld>
            <a:endParaRPr lang="en-US"/>
          </a:p>
        </p:txBody>
      </p:sp>
      <p:sp>
        <p:nvSpPr>
          <p:cNvPr id="6" name="Footer Placeholder 5">
            <a:extLst>
              <a:ext uri="{FF2B5EF4-FFF2-40B4-BE49-F238E27FC236}">
                <a16:creationId xmlns:a16="http://schemas.microsoft.com/office/drawing/2014/main" id="{CF85DAC1-5C31-9A33-DFDF-6797E82D3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F4ABC-5C4D-668A-E0F3-2DCEF63E7223}"/>
              </a:ext>
            </a:extLst>
          </p:cNvPr>
          <p:cNvSpPr>
            <a:spLocks noGrp="1"/>
          </p:cNvSpPr>
          <p:nvPr>
            <p:ph type="sldNum" sz="quarter" idx="12"/>
          </p:nvPr>
        </p:nvSpPr>
        <p:spPr/>
        <p:txBody>
          <a:bodyPr/>
          <a:lstStyle/>
          <a:p>
            <a:fld id="{C8969ECB-74B5-9644-96CA-1BE96488B29C}" type="slidenum">
              <a:rPr lang="en-US" smtClean="0"/>
              <a:t>‹#›</a:t>
            </a:fld>
            <a:endParaRPr lang="en-US"/>
          </a:p>
        </p:txBody>
      </p:sp>
    </p:spTree>
    <p:extLst>
      <p:ext uri="{BB962C8B-B14F-4D97-AF65-F5344CB8AC3E}">
        <p14:creationId xmlns:p14="http://schemas.microsoft.com/office/powerpoint/2010/main" val="266469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CA1D3-2FA9-6D13-A2C8-98719BD35B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2CBD93-A90A-01EB-5AC8-3A0EE945F9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3E903F-91EE-B3C7-BE77-4F8968DF65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05E804-7849-1339-6B4D-3E3D681A5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92FF0-B761-915B-8C16-227A24A34E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793A7E-A085-B965-2313-A9B7B016B0B2}"/>
              </a:ext>
            </a:extLst>
          </p:cNvPr>
          <p:cNvSpPr>
            <a:spLocks noGrp="1"/>
          </p:cNvSpPr>
          <p:nvPr>
            <p:ph type="dt" sz="half" idx="10"/>
          </p:nvPr>
        </p:nvSpPr>
        <p:spPr/>
        <p:txBody>
          <a:bodyPr/>
          <a:lstStyle/>
          <a:p>
            <a:fld id="{E1483D07-DA62-1C46-B728-2167D018C9A4}" type="datetimeFigureOut">
              <a:rPr lang="en-US" smtClean="0"/>
              <a:t>7/26/22</a:t>
            </a:fld>
            <a:endParaRPr lang="en-US"/>
          </a:p>
        </p:txBody>
      </p:sp>
      <p:sp>
        <p:nvSpPr>
          <p:cNvPr id="8" name="Footer Placeholder 7">
            <a:extLst>
              <a:ext uri="{FF2B5EF4-FFF2-40B4-BE49-F238E27FC236}">
                <a16:creationId xmlns:a16="http://schemas.microsoft.com/office/drawing/2014/main" id="{109FCBEB-2846-C28F-854D-8BD69492CD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A8635A-AC25-2962-F79F-DDF02D052D0E}"/>
              </a:ext>
            </a:extLst>
          </p:cNvPr>
          <p:cNvSpPr>
            <a:spLocks noGrp="1"/>
          </p:cNvSpPr>
          <p:nvPr>
            <p:ph type="sldNum" sz="quarter" idx="12"/>
          </p:nvPr>
        </p:nvSpPr>
        <p:spPr/>
        <p:txBody>
          <a:bodyPr/>
          <a:lstStyle/>
          <a:p>
            <a:fld id="{C8969ECB-74B5-9644-96CA-1BE96488B29C}" type="slidenum">
              <a:rPr lang="en-US" smtClean="0"/>
              <a:t>‹#›</a:t>
            </a:fld>
            <a:endParaRPr lang="en-US"/>
          </a:p>
        </p:txBody>
      </p:sp>
    </p:spTree>
    <p:extLst>
      <p:ext uri="{BB962C8B-B14F-4D97-AF65-F5344CB8AC3E}">
        <p14:creationId xmlns:p14="http://schemas.microsoft.com/office/powerpoint/2010/main" val="3957863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A3D6-653C-A57C-A3FF-D314323D34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2D19CC-A5FE-2896-AE6D-FC492FA96F62}"/>
              </a:ext>
            </a:extLst>
          </p:cNvPr>
          <p:cNvSpPr>
            <a:spLocks noGrp="1"/>
          </p:cNvSpPr>
          <p:nvPr>
            <p:ph type="dt" sz="half" idx="10"/>
          </p:nvPr>
        </p:nvSpPr>
        <p:spPr/>
        <p:txBody>
          <a:bodyPr/>
          <a:lstStyle/>
          <a:p>
            <a:fld id="{E1483D07-DA62-1C46-B728-2167D018C9A4}" type="datetimeFigureOut">
              <a:rPr lang="en-US" smtClean="0"/>
              <a:t>7/26/22</a:t>
            </a:fld>
            <a:endParaRPr lang="en-US"/>
          </a:p>
        </p:txBody>
      </p:sp>
      <p:sp>
        <p:nvSpPr>
          <p:cNvPr id="4" name="Footer Placeholder 3">
            <a:extLst>
              <a:ext uri="{FF2B5EF4-FFF2-40B4-BE49-F238E27FC236}">
                <a16:creationId xmlns:a16="http://schemas.microsoft.com/office/drawing/2014/main" id="{96DD314A-8179-4980-178B-BA0A83DFCF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06195F-C05A-760E-C26A-B5B9DEF0F799}"/>
              </a:ext>
            </a:extLst>
          </p:cNvPr>
          <p:cNvSpPr>
            <a:spLocks noGrp="1"/>
          </p:cNvSpPr>
          <p:nvPr>
            <p:ph type="sldNum" sz="quarter" idx="12"/>
          </p:nvPr>
        </p:nvSpPr>
        <p:spPr/>
        <p:txBody>
          <a:bodyPr/>
          <a:lstStyle/>
          <a:p>
            <a:fld id="{C8969ECB-74B5-9644-96CA-1BE96488B29C}" type="slidenum">
              <a:rPr lang="en-US" smtClean="0"/>
              <a:t>‹#›</a:t>
            </a:fld>
            <a:endParaRPr lang="en-US"/>
          </a:p>
        </p:txBody>
      </p:sp>
    </p:spTree>
    <p:extLst>
      <p:ext uri="{BB962C8B-B14F-4D97-AF65-F5344CB8AC3E}">
        <p14:creationId xmlns:p14="http://schemas.microsoft.com/office/powerpoint/2010/main" val="3264333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955FEA-0B66-8A50-A201-3CEFAE6D129E}"/>
              </a:ext>
            </a:extLst>
          </p:cNvPr>
          <p:cNvSpPr>
            <a:spLocks noGrp="1"/>
          </p:cNvSpPr>
          <p:nvPr>
            <p:ph type="dt" sz="half" idx="10"/>
          </p:nvPr>
        </p:nvSpPr>
        <p:spPr/>
        <p:txBody>
          <a:bodyPr/>
          <a:lstStyle/>
          <a:p>
            <a:fld id="{E1483D07-DA62-1C46-B728-2167D018C9A4}" type="datetimeFigureOut">
              <a:rPr lang="en-US" smtClean="0"/>
              <a:t>7/26/22</a:t>
            </a:fld>
            <a:endParaRPr lang="en-US"/>
          </a:p>
        </p:txBody>
      </p:sp>
      <p:sp>
        <p:nvSpPr>
          <p:cNvPr id="3" name="Footer Placeholder 2">
            <a:extLst>
              <a:ext uri="{FF2B5EF4-FFF2-40B4-BE49-F238E27FC236}">
                <a16:creationId xmlns:a16="http://schemas.microsoft.com/office/drawing/2014/main" id="{ED02DAC9-0CE0-6E28-65A7-C020B4433B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1804E2-745E-936B-ED87-F646D90984B4}"/>
              </a:ext>
            </a:extLst>
          </p:cNvPr>
          <p:cNvSpPr>
            <a:spLocks noGrp="1"/>
          </p:cNvSpPr>
          <p:nvPr>
            <p:ph type="sldNum" sz="quarter" idx="12"/>
          </p:nvPr>
        </p:nvSpPr>
        <p:spPr/>
        <p:txBody>
          <a:bodyPr/>
          <a:lstStyle/>
          <a:p>
            <a:fld id="{C8969ECB-74B5-9644-96CA-1BE96488B29C}" type="slidenum">
              <a:rPr lang="en-US" smtClean="0"/>
              <a:t>‹#›</a:t>
            </a:fld>
            <a:endParaRPr lang="en-US"/>
          </a:p>
        </p:txBody>
      </p:sp>
    </p:spTree>
    <p:extLst>
      <p:ext uri="{BB962C8B-B14F-4D97-AF65-F5344CB8AC3E}">
        <p14:creationId xmlns:p14="http://schemas.microsoft.com/office/powerpoint/2010/main" val="317922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122A-2455-04A5-68D4-CECB69258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1655CA-DF0C-4291-1D3A-335AD2B31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1FF83A-5B76-434A-3E34-9B98712537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59740-3AB5-96B9-6B5E-AD51F77393B2}"/>
              </a:ext>
            </a:extLst>
          </p:cNvPr>
          <p:cNvSpPr>
            <a:spLocks noGrp="1"/>
          </p:cNvSpPr>
          <p:nvPr>
            <p:ph type="dt" sz="half" idx="10"/>
          </p:nvPr>
        </p:nvSpPr>
        <p:spPr/>
        <p:txBody>
          <a:bodyPr/>
          <a:lstStyle/>
          <a:p>
            <a:fld id="{E1483D07-DA62-1C46-B728-2167D018C9A4}" type="datetimeFigureOut">
              <a:rPr lang="en-US" smtClean="0"/>
              <a:t>7/26/22</a:t>
            </a:fld>
            <a:endParaRPr lang="en-US"/>
          </a:p>
        </p:txBody>
      </p:sp>
      <p:sp>
        <p:nvSpPr>
          <p:cNvPr id="6" name="Footer Placeholder 5">
            <a:extLst>
              <a:ext uri="{FF2B5EF4-FFF2-40B4-BE49-F238E27FC236}">
                <a16:creationId xmlns:a16="http://schemas.microsoft.com/office/drawing/2014/main" id="{D958F47D-21EC-2CA6-C7A8-A33E58F556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BBBBD-07A6-99D9-2D0E-5DDB6EDFA1A8}"/>
              </a:ext>
            </a:extLst>
          </p:cNvPr>
          <p:cNvSpPr>
            <a:spLocks noGrp="1"/>
          </p:cNvSpPr>
          <p:nvPr>
            <p:ph type="sldNum" sz="quarter" idx="12"/>
          </p:nvPr>
        </p:nvSpPr>
        <p:spPr/>
        <p:txBody>
          <a:bodyPr/>
          <a:lstStyle/>
          <a:p>
            <a:fld id="{C8969ECB-74B5-9644-96CA-1BE96488B29C}" type="slidenum">
              <a:rPr lang="en-US" smtClean="0"/>
              <a:t>‹#›</a:t>
            </a:fld>
            <a:endParaRPr lang="en-US"/>
          </a:p>
        </p:txBody>
      </p:sp>
    </p:spTree>
    <p:extLst>
      <p:ext uri="{BB962C8B-B14F-4D97-AF65-F5344CB8AC3E}">
        <p14:creationId xmlns:p14="http://schemas.microsoft.com/office/powerpoint/2010/main" val="2236181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4EF21-2781-A3A8-7393-0431B7FF54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DC188A-E263-7E7A-8909-7ECD0407C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8F8209B-A871-0C49-6B1B-32C9405BA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DF388-C724-D4A9-B0D2-5204D7EAF9FB}"/>
              </a:ext>
            </a:extLst>
          </p:cNvPr>
          <p:cNvSpPr>
            <a:spLocks noGrp="1"/>
          </p:cNvSpPr>
          <p:nvPr>
            <p:ph type="dt" sz="half" idx="10"/>
          </p:nvPr>
        </p:nvSpPr>
        <p:spPr/>
        <p:txBody>
          <a:bodyPr/>
          <a:lstStyle/>
          <a:p>
            <a:fld id="{E1483D07-DA62-1C46-B728-2167D018C9A4}" type="datetimeFigureOut">
              <a:rPr lang="en-US" smtClean="0"/>
              <a:t>7/26/22</a:t>
            </a:fld>
            <a:endParaRPr lang="en-US"/>
          </a:p>
        </p:txBody>
      </p:sp>
      <p:sp>
        <p:nvSpPr>
          <p:cNvPr id="6" name="Footer Placeholder 5">
            <a:extLst>
              <a:ext uri="{FF2B5EF4-FFF2-40B4-BE49-F238E27FC236}">
                <a16:creationId xmlns:a16="http://schemas.microsoft.com/office/drawing/2014/main" id="{8C2CB8CD-FC8C-3B74-36E2-23D8A3721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8493E-E6AE-71BB-24AC-F7392DADB87B}"/>
              </a:ext>
            </a:extLst>
          </p:cNvPr>
          <p:cNvSpPr>
            <a:spLocks noGrp="1"/>
          </p:cNvSpPr>
          <p:nvPr>
            <p:ph type="sldNum" sz="quarter" idx="12"/>
          </p:nvPr>
        </p:nvSpPr>
        <p:spPr/>
        <p:txBody>
          <a:bodyPr/>
          <a:lstStyle/>
          <a:p>
            <a:fld id="{C8969ECB-74B5-9644-96CA-1BE96488B29C}" type="slidenum">
              <a:rPr lang="en-US" smtClean="0"/>
              <a:t>‹#›</a:t>
            </a:fld>
            <a:endParaRPr lang="en-US"/>
          </a:p>
        </p:txBody>
      </p:sp>
    </p:spTree>
    <p:extLst>
      <p:ext uri="{BB962C8B-B14F-4D97-AF65-F5344CB8AC3E}">
        <p14:creationId xmlns:p14="http://schemas.microsoft.com/office/powerpoint/2010/main" val="100135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4F08B-7EDF-B486-9AD9-97C18860D4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7F950-35BC-4442-4063-020610852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31FA5-7EF6-EF56-3C79-5397B80578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83D07-DA62-1C46-B728-2167D018C9A4}" type="datetimeFigureOut">
              <a:rPr lang="en-US" smtClean="0"/>
              <a:t>7/26/22</a:t>
            </a:fld>
            <a:endParaRPr lang="en-US"/>
          </a:p>
        </p:txBody>
      </p:sp>
      <p:sp>
        <p:nvSpPr>
          <p:cNvPr id="5" name="Footer Placeholder 4">
            <a:extLst>
              <a:ext uri="{FF2B5EF4-FFF2-40B4-BE49-F238E27FC236}">
                <a16:creationId xmlns:a16="http://schemas.microsoft.com/office/drawing/2014/main" id="{63A58EC5-1454-2105-5D8B-36D945A185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BE1C5B-7AC4-8EC4-D1FA-245990E13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69ECB-74B5-9644-96CA-1BE96488B29C}" type="slidenum">
              <a:rPr lang="en-US" smtClean="0"/>
              <a:t>‹#›</a:t>
            </a:fld>
            <a:endParaRPr lang="en-US"/>
          </a:p>
        </p:txBody>
      </p:sp>
    </p:spTree>
    <p:extLst>
      <p:ext uri="{BB962C8B-B14F-4D97-AF65-F5344CB8AC3E}">
        <p14:creationId xmlns:p14="http://schemas.microsoft.com/office/powerpoint/2010/main" val="16439165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5A0D-A5EE-B7B5-AF41-A82377F3813C}"/>
              </a:ext>
            </a:extLst>
          </p:cNvPr>
          <p:cNvSpPr>
            <a:spLocks noGrp="1"/>
          </p:cNvSpPr>
          <p:nvPr>
            <p:ph type="ctrTitle"/>
          </p:nvPr>
        </p:nvSpPr>
        <p:spPr>
          <a:xfrm>
            <a:off x="273935" y="1277272"/>
            <a:ext cx="6821346" cy="2151728"/>
          </a:xfrm>
        </p:spPr>
        <p:txBody>
          <a:bodyPr>
            <a:normAutofit/>
          </a:bodyPr>
          <a:lstStyle/>
          <a:p>
            <a:pPr algn="l"/>
            <a:r>
              <a:rPr lang="en-US" sz="4800" b="1" dirty="0">
                <a:solidFill>
                  <a:schemeClr val="tx2"/>
                </a:solidFill>
                <a:latin typeface="Gill Sans SemiBold" panose="020B0502020104020203" pitchFamily="34" charset="-79"/>
                <a:cs typeface="Gill Sans SemiBold" panose="020B0502020104020203" pitchFamily="34" charset="-79"/>
              </a:rPr>
              <a:t>An intercomparison of </a:t>
            </a:r>
            <a:br>
              <a:rPr lang="en-US" sz="4800" b="1" dirty="0">
                <a:solidFill>
                  <a:schemeClr val="tx2"/>
                </a:solidFill>
                <a:latin typeface="Gill Sans SemiBold" panose="020B0502020104020203" pitchFamily="34" charset="-79"/>
                <a:cs typeface="Gill Sans SemiBold" panose="020B0502020104020203" pitchFamily="34" charset="-79"/>
              </a:rPr>
            </a:br>
            <a:r>
              <a:rPr lang="en-US" sz="4800" b="1" dirty="0">
                <a:solidFill>
                  <a:schemeClr val="tx2"/>
                </a:solidFill>
                <a:latin typeface="Gill Sans SemiBold" panose="020B0502020104020203" pitchFamily="34" charset="-79"/>
                <a:cs typeface="Gill Sans SemiBold" panose="020B0502020104020203" pitchFamily="34" charset="-79"/>
              </a:rPr>
              <a:t>tropical cirrus in </a:t>
            </a:r>
            <a:br>
              <a:rPr lang="en-US" sz="4800" b="1" dirty="0">
                <a:solidFill>
                  <a:schemeClr val="tx2"/>
                </a:solidFill>
                <a:latin typeface="Gill Sans SemiBold" panose="020B0502020104020203" pitchFamily="34" charset="-79"/>
                <a:cs typeface="Gill Sans SemiBold" panose="020B0502020104020203" pitchFamily="34" charset="-79"/>
              </a:rPr>
            </a:br>
            <a:r>
              <a:rPr lang="en-US" sz="4800" b="1" dirty="0">
                <a:solidFill>
                  <a:schemeClr val="tx2"/>
                </a:solidFill>
                <a:latin typeface="Gill Sans SemiBold" panose="020B0502020104020203" pitchFamily="34" charset="-79"/>
                <a:cs typeface="Gill Sans SemiBold" panose="020B0502020104020203" pitchFamily="34" charset="-79"/>
              </a:rPr>
              <a:t>DYAMOND models</a:t>
            </a:r>
          </a:p>
        </p:txBody>
      </p:sp>
      <p:sp>
        <p:nvSpPr>
          <p:cNvPr id="3" name="Subtitle 2">
            <a:extLst>
              <a:ext uri="{FF2B5EF4-FFF2-40B4-BE49-F238E27FC236}">
                <a16:creationId xmlns:a16="http://schemas.microsoft.com/office/drawing/2014/main" id="{FC13538E-D4B4-0BE7-F015-85D34EEFF729}"/>
              </a:ext>
            </a:extLst>
          </p:cNvPr>
          <p:cNvSpPr>
            <a:spLocks noGrp="1"/>
          </p:cNvSpPr>
          <p:nvPr>
            <p:ph type="subTitle" idx="1"/>
          </p:nvPr>
        </p:nvSpPr>
        <p:spPr>
          <a:xfrm>
            <a:off x="273935" y="3991429"/>
            <a:ext cx="6344579" cy="2489812"/>
          </a:xfrm>
        </p:spPr>
        <p:txBody>
          <a:bodyPr anchor="b">
            <a:normAutofit/>
          </a:bodyPr>
          <a:lstStyle/>
          <a:p>
            <a:pPr algn="l"/>
            <a:r>
              <a:rPr lang="en-US" sz="2000" b="1" dirty="0">
                <a:solidFill>
                  <a:schemeClr val="bg2">
                    <a:lumMod val="50000"/>
                  </a:schemeClr>
                </a:solidFill>
                <a:latin typeface="Gill Sans SemiBold" panose="020B0502020104020203" pitchFamily="34" charset="-79"/>
                <a:cs typeface="Gill Sans SemiBold" panose="020B0502020104020203" pitchFamily="34" charset="-79"/>
              </a:rPr>
              <a:t>Sami Turbeville*, Jacqueline Nugent, Tom Ackerman, Peter Blossey, and Chris Bretherton</a:t>
            </a:r>
          </a:p>
          <a:p>
            <a:pPr algn="l"/>
            <a:r>
              <a:rPr lang="en-US" sz="2000" b="1" dirty="0">
                <a:solidFill>
                  <a:schemeClr val="bg2">
                    <a:lumMod val="50000"/>
                  </a:schemeClr>
                </a:solidFill>
                <a:latin typeface="Gill Sans SemiBold" panose="020B0502020104020203" pitchFamily="34" charset="-79"/>
                <a:cs typeface="Gill Sans SemiBold" panose="020B0502020104020203" pitchFamily="34" charset="-79"/>
              </a:rPr>
              <a:t>University of Washington</a:t>
            </a:r>
          </a:p>
          <a:p>
            <a:pPr algn="l"/>
            <a:endParaRPr lang="en-US" sz="2000" b="1" dirty="0">
              <a:solidFill>
                <a:schemeClr val="bg2">
                  <a:lumMod val="50000"/>
                </a:schemeClr>
              </a:solidFill>
              <a:latin typeface="Gill Sans SemiBold" panose="020B0502020104020203" pitchFamily="34" charset="-79"/>
              <a:cs typeface="Gill Sans SemiBold" panose="020B0502020104020203" pitchFamily="34" charset="-79"/>
            </a:endParaRPr>
          </a:p>
          <a:p>
            <a:pPr algn="l"/>
            <a:r>
              <a:rPr lang="en-US" sz="2000" b="1" dirty="0">
                <a:solidFill>
                  <a:schemeClr val="bg2">
                    <a:lumMod val="50000"/>
                  </a:schemeClr>
                </a:solidFill>
                <a:latin typeface="Gill Sans SemiBold" panose="020B0502020104020203" pitchFamily="34" charset="-79"/>
                <a:cs typeface="Gill Sans SemiBold" panose="020B0502020104020203" pitchFamily="34" charset="-79"/>
              </a:rPr>
              <a:t>UMAP Pan-GASS 2022</a:t>
            </a:r>
          </a:p>
        </p:txBody>
      </p:sp>
      <p:pic>
        <p:nvPicPr>
          <p:cNvPr id="4" name="Picture 3">
            <a:extLst>
              <a:ext uri="{FF2B5EF4-FFF2-40B4-BE49-F238E27FC236}">
                <a16:creationId xmlns:a16="http://schemas.microsoft.com/office/drawing/2014/main" id="{E74CC403-B0CF-2116-3BAC-A5E875E65162}"/>
              </a:ext>
            </a:extLst>
          </p:cNvPr>
          <p:cNvPicPr>
            <a:picLocks noChangeAspect="1"/>
          </p:cNvPicPr>
          <p:nvPr/>
        </p:nvPicPr>
        <p:blipFill rotWithShape="1">
          <a:blip r:embed="rId3"/>
          <a:srcRect t="5504" r="29804" b="9755"/>
          <a:stretch/>
        </p:blipFill>
        <p:spPr>
          <a:xfrm>
            <a:off x="6618514" y="1859133"/>
            <a:ext cx="5299551" cy="4883365"/>
          </a:xfrm>
          <a:prstGeom prst="rect">
            <a:avLst/>
          </a:prstGeom>
        </p:spPr>
      </p:pic>
      <p:sp>
        <p:nvSpPr>
          <p:cNvPr id="6" name="Rectangle 5">
            <a:extLst>
              <a:ext uri="{FF2B5EF4-FFF2-40B4-BE49-F238E27FC236}">
                <a16:creationId xmlns:a16="http://schemas.microsoft.com/office/drawing/2014/main" id="{3D355AAD-958A-E677-B6EF-DEAC7194FFD9}"/>
              </a:ext>
            </a:extLst>
          </p:cNvPr>
          <p:cNvSpPr/>
          <p:nvPr/>
        </p:nvSpPr>
        <p:spPr>
          <a:xfrm rot="804517">
            <a:off x="6763657" y="6226629"/>
            <a:ext cx="2148114" cy="9869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A5401214-5E6F-379F-42D7-A8D86FA74405}"/>
              </a:ext>
            </a:extLst>
          </p:cNvPr>
          <p:cNvSpPr/>
          <p:nvPr/>
        </p:nvSpPr>
        <p:spPr>
          <a:xfrm rot="19669361">
            <a:off x="10395991" y="6002962"/>
            <a:ext cx="2148114" cy="9869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39EF7CAC-C06A-20DA-CD25-F4BF153BA1BB}"/>
              </a:ext>
            </a:extLst>
          </p:cNvPr>
          <p:cNvSpPr txBox="1"/>
          <p:nvPr/>
        </p:nvSpPr>
        <p:spPr>
          <a:xfrm>
            <a:off x="1109472" y="2987040"/>
            <a:ext cx="184731" cy="369332"/>
          </a:xfrm>
          <a:prstGeom prst="rect">
            <a:avLst/>
          </a:prstGeom>
          <a:noFill/>
        </p:spPr>
        <p:txBody>
          <a:bodyPr wrap="none" rtlCol="0">
            <a:spAutoFit/>
          </a:bodyPr>
          <a:lstStyle/>
          <a:p>
            <a:endParaRPr lang="en-US"/>
          </a:p>
        </p:txBody>
      </p:sp>
      <p:pic>
        <p:nvPicPr>
          <p:cNvPr id="9" name="Picture 2">
            <a:extLst>
              <a:ext uri="{FF2B5EF4-FFF2-40B4-BE49-F238E27FC236}">
                <a16:creationId xmlns:a16="http://schemas.microsoft.com/office/drawing/2014/main" id="{483B3797-B7EF-BD08-0697-A3C650860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8051" y="115502"/>
            <a:ext cx="1580014" cy="1580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AE9E9D-9CD7-A591-2875-2CE8883FB164}"/>
              </a:ext>
            </a:extLst>
          </p:cNvPr>
          <p:cNvPicPr>
            <a:picLocks noChangeAspect="1"/>
          </p:cNvPicPr>
          <p:nvPr/>
        </p:nvPicPr>
        <p:blipFill>
          <a:blip r:embed="rId5"/>
          <a:stretch>
            <a:fillRect/>
          </a:stretch>
        </p:blipFill>
        <p:spPr>
          <a:xfrm>
            <a:off x="7199016" y="200659"/>
            <a:ext cx="3035300" cy="1409700"/>
          </a:xfrm>
          <a:prstGeom prst="rect">
            <a:avLst/>
          </a:prstGeom>
        </p:spPr>
      </p:pic>
    </p:spTree>
    <p:extLst>
      <p:ext uri="{BB962C8B-B14F-4D97-AF65-F5344CB8AC3E}">
        <p14:creationId xmlns:p14="http://schemas.microsoft.com/office/powerpoint/2010/main" val="3069176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441CE1D1-58BA-BEDD-49BC-E02C4799670C}"/>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tx2"/>
              </a:solidFill>
              <a:latin typeface="Gill Sans SemiBold" panose="020B0502020104020203" pitchFamily="34" charset="-79"/>
              <a:cs typeface="Gill Sans SemiBold" panose="020B0502020104020203" pitchFamily="34" charset="-79"/>
            </a:endParaRPr>
          </a:p>
        </p:txBody>
      </p:sp>
      <p:sp>
        <p:nvSpPr>
          <p:cNvPr id="14" name="Title 6">
            <a:extLst>
              <a:ext uri="{FF2B5EF4-FFF2-40B4-BE49-F238E27FC236}">
                <a16:creationId xmlns:a16="http://schemas.microsoft.com/office/drawing/2014/main" id="{7162E882-58C9-C22A-B1CD-2156B8878A07}"/>
              </a:ext>
            </a:extLst>
          </p:cNvPr>
          <p:cNvSpPr txBox="1">
            <a:spLocks/>
          </p:cNvSpPr>
          <p:nvPr/>
        </p:nvSpPr>
        <p:spPr>
          <a:xfrm>
            <a:off x="990600" y="5175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Gill Sans SemiBold" panose="020B0502020104020203" pitchFamily="34" charset="-79"/>
                <a:cs typeface="Gill Sans SemiBold" panose="020B0502020104020203" pitchFamily="34" charset="-79"/>
              </a:rPr>
              <a:t>The differences in the vertical structure of clouds are reflected in the joint histogram</a:t>
            </a:r>
          </a:p>
        </p:txBody>
      </p:sp>
      <p:sp>
        <p:nvSpPr>
          <p:cNvPr id="21" name="Content Placeholder 2">
            <a:extLst>
              <a:ext uri="{FF2B5EF4-FFF2-40B4-BE49-F238E27FC236}">
                <a16:creationId xmlns:a16="http://schemas.microsoft.com/office/drawing/2014/main" id="{7E57F073-9550-7ECB-1555-85C3E0DBD50C}"/>
              </a:ext>
            </a:extLst>
          </p:cNvPr>
          <p:cNvSpPr>
            <a:spLocks noGrp="1"/>
          </p:cNvSpPr>
          <p:nvPr>
            <p:ph idx="1"/>
          </p:nvPr>
        </p:nvSpPr>
        <p:spPr>
          <a:xfrm>
            <a:off x="809223" y="6227960"/>
            <a:ext cx="10515600" cy="395581"/>
          </a:xfrm>
        </p:spPr>
        <p:txBody>
          <a:bodyPr>
            <a:normAutofit lnSpcReduction="10000"/>
          </a:bodyPr>
          <a:lstStyle/>
          <a:p>
            <a:pPr marL="0" indent="0" algn="ctr">
              <a:buNone/>
            </a:pPr>
            <a:r>
              <a:rPr lang="en-US" sz="2400" dirty="0"/>
              <a:t>Models with total frozen condensate are shown</a:t>
            </a:r>
          </a:p>
        </p:txBody>
      </p:sp>
      <p:pic>
        <p:nvPicPr>
          <p:cNvPr id="3" name="Picture 2">
            <a:extLst>
              <a:ext uri="{FF2B5EF4-FFF2-40B4-BE49-F238E27FC236}">
                <a16:creationId xmlns:a16="http://schemas.microsoft.com/office/drawing/2014/main" id="{C1FE60C5-4270-717D-39E6-021C2AF6AF2D}"/>
              </a:ext>
            </a:extLst>
          </p:cNvPr>
          <p:cNvPicPr>
            <a:picLocks noChangeAspect="1"/>
          </p:cNvPicPr>
          <p:nvPr/>
        </p:nvPicPr>
        <p:blipFill>
          <a:blip r:embed="rId3"/>
          <a:srcRect/>
          <a:stretch/>
        </p:blipFill>
        <p:spPr>
          <a:xfrm>
            <a:off x="0" y="1503560"/>
            <a:ext cx="7315200" cy="4572000"/>
          </a:xfrm>
          <a:prstGeom prst="rect">
            <a:avLst/>
          </a:prstGeom>
        </p:spPr>
      </p:pic>
    </p:spTree>
    <p:extLst>
      <p:ext uri="{BB962C8B-B14F-4D97-AF65-F5344CB8AC3E}">
        <p14:creationId xmlns:p14="http://schemas.microsoft.com/office/powerpoint/2010/main" val="67720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441CE1D1-58BA-BEDD-49BC-E02C4799670C}"/>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tx2"/>
              </a:solidFill>
              <a:latin typeface="Gill Sans SemiBold" panose="020B0502020104020203" pitchFamily="34" charset="-79"/>
              <a:cs typeface="Gill Sans SemiBold" panose="020B0502020104020203" pitchFamily="34" charset="-79"/>
            </a:endParaRPr>
          </a:p>
        </p:txBody>
      </p:sp>
      <p:sp>
        <p:nvSpPr>
          <p:cNvPr id="14" name="Title 6">
            <a:extLst>
              <a:ext uri="{FF2B5EF4-FFF2-40B4-BE49-F238E27FC236}">
                <a16:creationId xmlns:a16="http://schemas.microsoft.com/office/drawing/2014/main" id="{7162E882-58C9-C22A-B1CD-2156B8878A07}"/>
              </a:ext>
            </a:extLst>
          </p:cNvPr>
          <p:cNvSpPr txBox="1">
            <a:spLocks/>
          </p:cNvSpPr>
          <p:nvPr/>
        </p:nvSpPr>
        <p:spPr>
          <a:xfrm>
            <a:off x="990600" y="38036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Gill Sans SemiBold" panose="020B0502020104020203" pitchFamily="34" charset="-79"/>
                <a:cs typeface="Gill Sans SemiBold" panose="020B0502020104020203" pitchFamily="34" charset="-79"/>
              </a:rPr>
              <a:t>NICAM has a lot of upper-level cirrus </a:t>
            </a:r>
          </a:p>
          <a:p>
            <a:r>
              <a:rPr lang="en-US" sz="4000" b="1" dirty="0">
                <a:solidFill>
                  <a:schemeClr val="tx2"/>
                </a:solidFill>
                <a:latin typeface="Gill Sans SemiBold" panose="020B0502020104020203" pitchFamily="34" charset="-79"/>
                <a:cs typeface="Gill Sans SemiBold" panose="020B0502020104020203" pitchFamily="34" charset="-79"/>
              </a:rPr>
              <a:t>and thick “congestus” clouds</a:t>
            </a:r>
          </a:p>
        </p:txBody>
      </p:sp>
      <p:sp>
        <p:nvSpPr>
          <p:cNvPr id="21" name="Content Placeholder 2">
            <a:extLst>
              <a:ext uri="{FF2B5EF4-FFF2-40B4-BE49-F238E27FC236}">
                <a16:creationId xmlns:a16="http://schemas.microsoft.com/office/drawing/2014/main" id="{7E57F073-9550-7ECB-1555-85C3E0DBD50C}"/>
              </a:ext>
            </a:extLst>
          </p:cNvPr>
          <p:cNvSpPr>
            <a:spLocks noGrp="1"/>
          </p:cNvSpPr>
          <p:nvPr>
            <p:ph idx="1"/>
          </p:nvPr>
        </p:nvSpPr>
        <p:spPr>
          <a:xfrm>
            <a:off x="809223" y="6227960"/>
            <a:ext cx="10515600" cy="395581"/>
          </a:xfrm>
        </p:spPr>
        <p:txBody>
          <a:bodyPr>
            <a:normAutofit lnSpcReduction="10000"/>
          </a:bodyPr>
          <a:lstStyle/>
          <a:p>
            <a:pPr marL="0" indent="0" algn="ctr">
              <a:buNone/>
            </a:pPr>
            <a:r>
              <a:rPr lang="en-US" sz="2400" dirty="0"/>
              <a:t>Models with total frozen condensate are shown</a:t>
            </a:r>
          </a:p>
        </p:txBody>
      </p:sp>
      <p:pic>
        <p:nvPicPr>
          <p:cNvPr id="3" name="Picture 2">
            <a:extLst>
              <a:ext uri="{FF2B5EF4-FFF2-40B4-BE49-F238E27FC236}">
                <a16:creationId xmlns:a16="http://schemas.microsoft.com/office/drawing/2014/main" id="{C1FE60C5-4270-717D-39E6-021C2AF6AF2D}"/>
              </a:ext>
            </a:extLst>
          </p:cNvPr>
          <p:cNvPicPr>
            <a:picLocks noChangeAspect="1"/>
          </p:cNvPicPr>
          <p:nvPr/>
        </p:nvPicPr>
        <p:blipFill>
          <a:blip r:embed="rId3"/>
          <a:srcRect/>
          <a:stretch/>
        </p:blipFill>
        <p:spPr>
          <a:xfrm>
            <a:off x="0" y="1503560"/>
            <a:ext cx="7315200" cy="4572000"/>
          </a:xfrm>
          <a:prstGeom prst="rect">
            <a:avLst/>
          </a:prstGeom>
        </p:spPr>
      </p:pic>
      <p:pic>
        <p:nvPicPr>
          <p:cNvPr id="5" name="Picture 4">
            <a:extLst>
              <a:ext uri="{FF2B5EF4-FFF2-40B4-BE49-F238E27FC236}">
                <a16:creationId xmlns:a16="http://schemas.microsoft.com/office/drawing/2014/main" id="{ED318030-61BE-C8EB-5F62-CBAAFD28B676}"/>
              </a:ext>
            </a:extLst>
          </p:cNvPr>
          <p:cNvPicPr>
            <a:picLocks noChangeAspect="1"/>
          </p:cNvPicPr>
          <p:nvPr/>
        </p:nvPicPr>
        <p:blipFill>
          <a:blip r:embed="rId4"/>
          <a:stretch>
            <a:fillRect/>
          </a:stretch>
        </p:blipFill>
        <p:spPr>
          <a:xfrm>
            <a:off x="7406753" y="2116512"/>
            <a:ext cx="3947047" cy="3289206"/>
          </a:xfrm>
          <a:prstGeom prst="rect">
            <a:avLst/>
          </a:prstGeom>
        </p:spPr>
      </p:pic>
    </p:spTree>
    <p:extLst>
      <p:ext uri="{BB962C8B-B14F-4D97-AF65-F5344CB8AC3E}">
        <p14:creationId xmlns:p14="http://schemas.microsoft.com/office/powerpoint/2010/main" val="828057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441CE1D1-58BA-BEDD-49BC-E02C4799670C}"/>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tx2"/>
              </a:solidFill>
              <a:latin typeface="Gill Sans SemiBold" panose="020B0502020104020203" pitchFamily="34" charset="-79"/>
              <a:cs typeface="Gill Sans SemiBold" panose="020B0502020104020203" pitchFamily="34" charset="-79"/>
            </a:endParaRPr>
          </a:p>
        </p:txBody>
      </p:sp>
      <p:sp>
        <p:nvSpPr>
          <p:cNvPr id="14" name="Title 6">
            <a:extLst>
              <a:ext uri="{FF2B5EF4-FFF2-40B4-BE49-F238E27FC236}">
                <a16:creationId xmlns:a16="http://schemas.microsoft.com/office/drawing/2014/main" id="{7162E882-58C9-C22A-B1CD-2156B8878A07}"/>
              </a:ext>
            </a:extLst>
          </p:cNvPr>
          <p:cNvSpPr txBox="1">
            <a:spLocks/>
          </p:cNvSpPr>
          <p:nvPr/>
        </p:nvSpPr>
        <p:spPr>
          <a:xfrm>
            <a:off x="518160" y="517525"/>
            <a:ext cx="1133856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Gill Sans SemiBold" panose="020B0502020104020203" pitchFamily="34" charset="-79"/>
                <a:cs typeface="Gill Sans SemiBold" panose="020B0502020104020203" pitchFamily="34" charset="-79"/>
              </a:rPr>
              <a:t>SCREAM has high ice mass “popcorn” convection</a:t>
            </a:r>
          </a:p>
        </p:txBody>
      </p:sp>
      <p:sp>
        <p:nvSpPr>
          <p:cNvPr id="21" name="Content Placeholder 2">
            <a:extLst>
              <a:ext uri="{FF2B5EF4-FFF2-40B4-BE49-F238E27FC236}">
                <a16:creationId xmlns:a16="http://schemas.microsoft.com/office/drawing/2014/main" id="{7E57F073-9550-7ECB-1555-85C3E0DBD50C}"/>
              </a:ext>
            </a:extLst>
          </p:cNvPr>
          <p:cNvSpPr>
            <a:spLocks noGrp="1"/>
          </p:cNvSpPr>
          <p:nvPr>
            <p:ph idx="1"/>
          </p:nvPr>
        </p:nvSpPr>
        <p:spPr>
          <a:xfrm>
            <a:off x="809223" y="6227960"/>
            <a:ext cx="10515600" cy="395581"/>
          </a:xfrm>
        </p:spPr>
        <p:txBody>
          <a:bodyPr>
            <a:normAutofit lnSpcReduction="10000"/>
          </a:bodyPr>
          <a:lstStyle/>
          <a:p>
            <a:pPr marL="0" indent="0" algn="ctr">
              <a:buNone/>
            </a:pPr>
            <a:r>
              <a:rPr lang="en-US" sz="2400" dirty="0"/>
              <a:t>Models with total frozen condensate are shown</a:t>
            </a:r>
          </a:p>
        </p:txBody>
      </p:sp>
      <p:pic>
        <p:nvPicPr>
          <p:cNvPr id="3" name="Picture 2">
            <a:extLst>
              <a:ext uri="{FF2B5EF4-FFF2-40B4-BE49-F238E27FC236}">
                <a16:creationId xmlns:a16="http://schemas.microsoft.com/office/drawing/2014/main" id="{C1FE60C5-4270-717D-39E6-021C2AF6AF2D}"/>
              </a:ext>
            </a:extLst>
          </p:cNvPr>
          <p:cNvPicPr>
            <a:picLocks noChangeAspect="1"/>
          </p:cNvPicPr>
          <p:nvPr/>
        </p:nvPicPr>
        <p:blipFill>
          <a:blip r:embed="rId3"/>
          <a:srcRect/>
          <a:stretch/>
        </p:blipFill>
        <p:spPr>
          <a:xfrm>
            <a:off x="0" y="1503560"/>
            <a:ext cx="7315200" cy="4572000"/>
          </a:xfrm>
          <a:prstGeom prst="rect">
            <a:avLst/>
          </a:prstGeom>
        </p:spPr>
      </p:pic>
      <p:pic>
        <p:nvPicPr>
          <p:cNvPr id="5" name="Picture 4">
            <a:extLst>
              <a:ext uri="{FF2B5EF4-FFF2-40B4-BE49-F238E27FC236}">
                <a16:creationId xmlns:a16="http://schemas.microsoft.com/office/drawing/2014/main" id="{ED318030-61BE-C8EB-5F62-CBAAFD28B676}"/>
              </a:ext>
            </a:extLst>
          </p:cNvPr>
          <p:cNvPicPr>
            <a:picLocks noChangeAspect="1"/>
          </p:cNvPicPr>
          <p:nvPr/>
        </p:nvPicPr>
        <p:blipFill>
          <a:blip r:embed="rId4"/>
          <a:srcRect/>
          <a:stretch/>
        </p:blipFill>
        <p:spPr>
          <a:xfrm>
            <a:off x="7406753" y="2116512"/>
            <a:ext cx="3947047" cy="3289205"/>
          </a:xfrm>
          <a:prstGeom prst="rect">
            <a:avLst/>
          </a:prstGeom>
        </p:spPr>
      </p:pic>
    </p:spTree>
    <p:extLst>
      <p:ext uri="{BB962C8B-B14F-4D97-AF65-F5344CB8AC3E}">
        <p14:creationId xmlns:p14="http://schemas.microsoft.com/office/powerpoint/2010/main" val="1537645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441CE1D1-58BA-BEDD-49BC-E02C4799670C}"/>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tx2"/>
              </a:solidFill>
              <a:latin typeface="Gill Sans SemiBold" panose="020B0502020104020203" pitchFamily="34" charset="-79"/>
              <a:cs typeface="Gill Sans SemiBold" panose="020B0502020104020203" pitchFamily="34" charset="-79"/>
            </a:endParaRPr>
          </a:p>
        </p:txBody>
      </p:sp>
      <p:sp>
        <p:nvSpPr>
          <p:cNvPr id="14" name="Title 6">
            <a:extLst>
              <a:ext uri="{FF2B5EF4-FFF2-40B4-BE49-F238E27FC236}">
                <a16:creationId xmlns:a16="http://schemas.microsoft.com/office/drawing/2014/main" id="{7162E882-58C9-C22A-B1CD-2156B8878A07}"/>
              </a:ext>
            </a:extLst>
          </p:cNvPr>
          <p:cNvSpPr txBox="1">
            <a:spLocks/>
          </p:cNvSpPr>
          <p:nvPr/>
        </p:nvSpPr>
        <p:spPr>
          <a:xfrm>
            <a:off x="990600" y="5175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Gill Sans SemiBold" panose="020B0502020104020203" pitchFamily="34" charset="-79"/>
                <a:cs typeface="Gill Sans SemiBold" panose="020B0502020104020203" pitchFamily="34" charset="-79"/>
              </a:rPr>
              <a:t>GEOS also has “popcorn” convection and </a:t>
            </a:r>
          </a:p>
          <a:p>
            <a:r>
              <a:rPr lang="en-US" sz="4000" b="1" dirty="0">
                <a:solidFill>
                  <a:schemeClr val="tx2"/>
                </a:solidFill>
                <a:latin typeface="Gill Sans SemiBold" panose="020B0502020104020203" pitchFamily="34" charset="-79"/>
                <a:cs typeface="Gill Sans SemiBold" panose="020B0502020104020203" pitchFamily="34" charset="-79"/>
              </a:rPr>
              <a:t>thicker “congestus” clouds</a:t>
            </a:r>
          </a:p>
        </p:txBody>
      </p:sp>
      <p:sp>
        <p:nvSpPr>
          <p:cNvPr id="21" name="Content Placeholder 2">
            <a:extLst>
              <a:ext uri="{FF2B5EF4-FFF2-40B4-BE49-F238E27FC236}">
                <a16:creationId xmlns:a16="http://schemas.microsoft.com/office/drawing/2014/main" id="{7E57F073-9550-7ECB-1555-85C3E0DBD50C}"/>
              </a:ext>
            </a:extLst>
          </p:cNvPr>
          <p:cNvSpPr>
            <a:spLocks noGrp="1"/>
          </p:cNvSpPr>
          <p:nvPr>
            <p:ph idx="1"/>
          </p:nvPr>
        </p:nvSpPr>
        <p:spPr>
          <a:xfrm>
            <a:off x="809223" y="6227960"/>
            <a:ext cx="10515600" cy="395581"/>
          </a:xfrm>
        </p:spPr>
        <p:txBody>
          <a:bodyPr>
            <a:normAutofit lnSpcReduction="10000"/>
          </a:bodyPr>
          <a:lstStyle/>
          <a:p>
            <a:pPr marL="0" indent="0" algn="ctr">
              <a:buNone/>
            </a:pPr>
            <a:r>
              <a:rPr lang="en-US" sz="2400" dirty="0"/>
              <a:t>Models with total frozen condensate are shown</a:t>
            </a:r>
          </a:p>
        </p:txBody>
      </p:sp>
      <p:pic>
        <p:nvPicPr>
          <p:cNvPr id="3" name="Picture 2">
            <a:extLst>
              <a:ext uri="{FF2B5EF4-FFF2-40B4-BE49-F238E27FC236}">
                <a16:creationId xmlns:a16="http://schemas.microsoft.com/office/drawing/2014/main" id="{C1FE60C5-4270-717D-39E6-021C2AF6AF2D}"/>
              </a:ext>
            </a:extLst>
          </p:cNvPr>
          <p:cNvPicPr>
            <a:picLocks noChangeAspect="1"/>
          </p:cNvPicPr>
          <p:nvPr/>
        </p:nvPicPr>
        <p:blipFill>
          <a:blip r:embed="rId3"/>
          <a:srcRect/>
          <a:stretch/>
        </p:blipFill>
        <p:spPr>
          <a:xfrm>
            <a:off x="0" y="1503560"/>
            <a:ext cx="7315200" cy="4572000"/>
          </a:xfrm>
          <a:prstGeom prst="rect">
            <a:avLst/>
          </a:prstGeom>
        </p:spPr>
      </p:pic>
      <p:pic>
        <p:nvPicPr>
          <p:cNvPr id="5" name="Picture 4">
            <a:extLst>
              <a:ext uri="{FF2B5EF4-FFF2-40B4-BE49-F238E27FC236}">
                <a16:creationId xmlns:a16="http://schemas.microsoft.com/office/drawing/2014/main" id="{ED318030-61BE-C8EB-5F62-CBAAFD28B676}"/>
              </a:ext>
            </a:extLst>
          </p:cNvPr>
          <p:cNvPicPr>
            <a:picLocks noChangeAspect="1"/>
          </p:cNvPicPr>
          <p:nvPr/>
        </p:nvPicPr>
        <p:blipFill>
          <a:blip r:embed="rId4"/>
          <a:srcRect/>
          <a:stretch/>
        </p:blipFill>
        <p:spPr>
          <a:xfrm>
            <a:off x="7406753" y="2116512"/>
            <a:ext cx="3947046" cy="3289205"/>
          </a:xfrm>
          <a:prstGeom prst="rect">
            <a:avLst/>
          </a:prstGeom>
        </p:spPr>
      </p:pic>
    </p:spTree>
    <p:extLst>
      <p:ext uri="{BB962C8B-B14F-4D97-AF65-F5344CB8AC3E}">
        <p14:creationId xmlns:p14="http://schemas.microsoft.com/office/powerpoint/2010/main" val="196808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441CE1D1-58BA-BEDD-49BC-E02C4799670C}"/>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tx2"/>
              </a:solidFill>
              <a:latin typeface="Gill Sans SemiBold" panose="020B0502020104020203" pitchFamily="34" charset="-79"/>
              <a:cs typeface="Gill Sans SemiBold" panose="020B0502020104020203" pitchFamily="34" charset="-79"/>
            </a:endParaRPr>
          </a:p>
        </p:txBody>
      </p:sp>
      <p:sp>
        <p:nvSpPr>
          <p:cNvPr id="14" name="Title 6">
            <a:extLst>
              <a:ext uri="{FF2B5EF4-FFF2-40B4-BE49-F238E27FC236}">
                <a16:creationId xmlns:a16="http://schemas.microsoft.com/office/drawing/2014/main" id="{7162E882-58C9-C22A-B1CD-2156B8878A07}"/>
              </a:ext>
            </a:extLst>
          </p:cNvPr>
          <p:cNvSpPr txBox="1">
            <a:spLocks/>
          </p:cNvSpPr>
          <p:nvPr/>
        </p:nvSpPr>
        <p:spPr>
          <a:xfrm>
            <a:off x="990600" y="34988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Gill Sans SemiBold" panose="020B0502020104020203" pitchFamily="34" charset="-79"/>
                <a:cs typeface="Gill Sans SemiBold" panose="020B0502020104020203" pitchFamily="34" charset="-79"/>
              </a:rPr>
              <a:t>UM has a higher frequency of convection and anvil cirrus in the TTL</a:t>
            </a:r>
          </a:p>
        </p:txBody>
      </p:sp>
      <p:sp>
        <p:nvSpPr>
          <p:cNvPr id="21" name="Content Placeholder 2">
            <a:extLst>
              <a:ext uri="{FF2B5EF4-FFF2-40B4-BE49-F238E27FC236}">
                <a16:creationId xmlns:a16="http://schemas.microsoft.com/office/drawing/2014/main" id="{7E57F073-9550-7ECB-1555-85C3E0DBD50C}"/>
              </a:ext>
            </a:extLst>
          </p:cNvPr>
          <p:cNvSpPr>
            <a:spLocks noGrp="1"/>
          </p:cNvSpPr>
          <p:nvPr>
            <p:ph idx="1"/>
          </p:nvPr>
        </p:nvSpPr>
        <p:spPr>
          <a:xfrm>
            <a:off x="809223" y="6227960"/>
            <a:ext cx="10515600" cy="395581"/>
          </a:xfrm>
        </p:spPr>
        <p:txBody>
          <a:bodyPr>
            <a:normAutofit lnSpcReduction="10000"/>
          </a:bodyPr>
          <a:lstStyle/>
          <a:p>
            <a:pPr marL="0" indent="0" algn="ctr">
              <a:buNone/>
            </a:pPr>
            <a:r>
              <a:rPr lang="en-US" sz="2400" dirty="0"/>
              <a:t>Models with total frozen condensate are shown</a:t>
            </a:r>
          </a:p>
        </p:txBody>
      </p:sp>
      <p:pic>
        <p:nvPicPr>
          <p:cNvPr id="3" name="Picture 2">
            <a:extLst>
              <a:ext uri="{FF2B5EF4-FFF2-40B4-BE49-F238E27FC236}">
                <a16:creationId xmlns:a16="http://schemas.microsoft.com/office/drawing/2014/main" id="{C1FE60C5-4270-717D-39E6-021C2AF6AF2D}"/>
              </a:ext>
            </a:extLst>
          </p:cNvPr>
          <p:cNvPicPr>
            <a:picLocks noChangeAspect="1"/>
          </p:cNvPicPr>
          <p:nvPr/>
        </p:nvPicPr>
        <p:blipFill>
          <a:blip r:embed="rId3"/>
          <a:srcRect/>
          <a:stretch/>
        </p:blipFill>
        <p:spPr>
          <a:xfrm>
            <a:off x="0" y="1503560"/>
            <a:ext cx="7315200" cy="4572000"/>
          </a:xfrm>
          <a:prstGeom prst="rect">
            <a:avLst/>
          </a:prstGeom>
        </p:spPr>
      </p:pic>
      <p:pic>
        <p:nvPicPr>
          <p:cNvPr id="5" name="Picture 4">
            <a:extLst>
              <a:ext uri="{FF2B5EF4-FFF2-40B4-BE49-F238E27FC236}">
                <a16:creationId xmlns:a16="http://schemas.microsoft.com/office/drawing/2014/main" id="{ED318030-61BE-C8EB-5F62-CBAAFD28B676}"/>
              </a:ext>
            </a:extLst>
          </p:cNvPr>
          <p:cNvPicPr>
            <a:picLocks noChangeAspect="1"/>
          </p:cNvPicPr>
          <p:nvPr/>
        </p:nvPicPr>
        <p:blipFill>
          <a:blip r:embed="rId4"/>
          <a:srcRect/>
          <a:stretch/>
        </p:blipFill>
        <p:spPr>
          <a:xfrm>
            <a:off x="7406753" y="2116512"/>
            <a:ext cx="3947046" cy="3289205"/>
          </a:xfrm>
          <a:prstGeom prst="rect">
            <a:avLst/>
          </a:prstGeom>
        </p:spPr>
      </p:pic>
    </p:spTree>
    <p:extLst>
      <p:ext uri="{BB962C8B-B14F-4D97-AF65-F5344CB8AC3E}">
        <p14:creationId xmlns:p14="http://schemas.microsoft.com/office/powerpoint/2010/main" val="2359172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441CE1D1-58BA-BEDD-49BC-E02C4799670C}"/>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Gill Sans SemiBold" panose="020B0502020104020203" pitchFamily="34" charset="-79"/>
                <a:cs typeface="Gill Sans SemiBold" panose="020B0502020104020203" pitchFamily="34" charset="-79"/>
              </a:rPr>
              <a:t>Differences are driven by differences in model microphysics and dynamics</a:t>
            </a:r>
          </a:p>
        </p:txBody>
      </p:sp>
      <p:sp>
        <p:nvSpPr>
          <p:cNvPr id="21" name="Content Placeholder 2">
            <a:extLst>
              <a:ext uri="{FF2B5EF4-FFF2-40B4-BE49-F238E27FC236}">
                <a16:creationId xmlns:a16="http://schemas.microsoft.com/office/drawing/2014/main" id="{7E57F073-9550-7ECB-1555-85C3E0DBD50C}"/>
              </a:ext>
            </a:extLst>
          </p:cNvPr>
          <p:cNvSpPr>
            <a:spLocks noGrp="1"/>
          </p:cNvSpPr>
          <p:nvPr>
            <p:ph idx="1"/>
          </p:nvPr>
        </p:nvSpPr>
        <p:spPr>
          <a:xfrm>
            <a:off x="809223" y="6227960"/>
            <a:ext cx="10515600" cy="395581"/>
          </a:xfrm>
        </p:spPr>
        <p:txBody>
          <a:bodyPr>
            <a:normAutofit lnSpcReduction="10000"/>
          </a:bodyPr>
          <a:lstStyle/>
          <a:p>
            <a:pPr marL="0" indent="0" algn="ctr">
              <a:buNone/>
            </a:pPr>
            <a:r>
              <a:rPr lang="en-US" sz="2400" dirty="0"/>
              <a:t>Models with total frozen condensate are shown</a:t>
            </a:r>
          </a:p>
        </p:txBody>
      </p:sp>
      <p:pic>
        <p:nvPicPr>
          <p:cNvPr id="3" name="Picture 2">
            <a:extLst>
              <a:ext uri="{FF2B5EF4-FFF2-40B4-BE49-F238E27FC236}">
                <a16:creationId xmlns:a16="http://schemas.microsoft.com/office/drawing/2014/main" id="{C1FE60C5-4270-717D-39E6-021C2AF6AF2D}"/>
              </a:ext>
            </a:extLst>
          </p:cNvPr>
          <p:cNvPicPr>
            <a:picLocks noChangeAspect="1"/>
          </p:cNvPicPr>
          <p:nvPr/>
        </p:nvPicPr>
        <p:blipFill>
          <a:blip r:embed="rId3"/>
          <a:srcRect/>
          <a:stretch/>
        </p:blipFill>
        <p:spPr>
          <a:xfrm>
            <a:off x="0" y="1503560"/>
            <a:ext cx="7315200" cy="4572000"/>
          </a:xfrm>
          <a:prstGeom prst="rect">
            <a:avLst/>
          </a:prstGeom>
        </p:spPr>
      </p:pic>
      <p:pic>
        <p:nvPicPr>
          <p:cNvPr id="2" name="Content Placeholder 6">
            <a:extLst>
              <a:ext uri="{FF2B5EF4-FFF2-40B4-BE49-F238E27FC236}">
                <a16:creationId xmlns:a16="http://schemas.microsoft.com/office/drawing/2014/main" id="{A1077427-DE90-4448-2499-BA7AAFB4AAE2}"/>
              </a:ext>
            </a:extLst>
          </p:cNvPr>
          <p:cNvPicPr>
            <a:picLocks noChangeAspect="1"/>
          </p:cNvPicPr>
          <p:nvPr/>
        </p:nvPicPr>
        <p:blipFill>
          <a:blip r:embed="rId4"/>
          <a:stretch>
            <a:fillRect/>
          </a:stretch>
        </p:blipFill>
        <p:spPr>
          <a:xfrm>
            <a:off x="7040880" y="2354584"/>
            <a:ext cx="4619223" cy="2463586"/>
          </a:xfrm>
          <a:prstGeom prst="rect">
            <a:avLst/>
          </a:prstGeom>
        </p:spPr>
      </p:pic>
    </p:spTree>
    <p:extLst>
      <p:ext uri="{BB962C8B-B14F-4D97-AF65-F5344CB8AC3E}">
        <p14:creationId xmlns:p14="http://schemas.microsoft.com/office/powerpoint/2010/main" val="416865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D39CB8-21BF-E3D1-1C63-7B2770297A69}"/>
              </a:ext>
            </a:extLst>
          </p:cNvPr>
          <p:cNvPicPr>
            <a:picLocks noChangeAspect="1"/>
          </p:cNvPicPr>
          <p:nvPr/>
        </p:nvPicPr>
        <p:blipFill rotWithShape="1">
          <a:blip r:embed="rId3"/>
          <a:srcRect l="1800" t="96653" r="956" b="-289"/>
          <a:stretch/>
        </p:blipFill>
        <p:spPr>
          <a:xfrm>
            <a:off x="4168908" y="1453788"/>
            <a:ext cx="8232600" cy="369331"/>
          </a:xfrm>
          <a:prstGeom prst="rect">
            <a:avLst/>
          </a:prstGeom>
        </p:spPr>
      </p:pic>
      <p:pic>
        <p:nvPicPr>
          <p:cNvPr id="14" name="Picture 13">
            <a:extLst>
              <a:ext uri="{FF2B5EF4-FFF2-40B4-BE49-F238E27FC236}">
                <a16:creationId xmlns:a16="http://schemas.microsoft.com/office/drawing/2014/main" id="{FAC5A771-2EA7-0D58-EB3D-878358426387}"/>
              </a:ext>
            </a:extLst>
          </p:cNvPr>
          <p:cNvPicPr>
            <a:picLocks noChangeAspect="1"/>
          </p:cNvPicPr>
          <p:nvPr/>
        </p:nvPicPr>
        <p:blipFill rotWithShape="1">
          <a:blip r:embed="rId4"/>
          <a:srcRect l="353" r="48143"/>
          <a:stretch/>
        </p:blipFill>
        <p:spPr>
          <a:xfrm>
            <a:off x="6276885" y="1687397"/>
            <a:ext cx="2496441" cy="3029429"/>
          </a:xfrm>
          <a:prstGeom prst="rect">
            <a:avLst/>
          </a:prstGeom>
        </p:spPr>
      </p:pic>
      <p:sp>
        <p:nvSpPr>
          <p:cNvPr id="2" name="Title 1">
            <a:extLst>
              <a:ext uri="{FF2B5EF4-FFF2-40B4-BE49-F238E27FC236}">
                <a16:creationId xmlns:a16="http://schemas.microsoft.com/office/drawing/2014/main" id="{1652A37B-3D19-A6B7-539D-05A9CCF6578A}"/>
              </a:ext>
            </a:extLst>
          </p:cNvPr>
          <p:cNvSpPr>
            <a:spLocks noGrp="1"/>
          </p:cNvSpPr>
          <p:nvPr>
            <p:ph type="title"/>
          </p:nvPr>
        </p:nvSpPr>
        <p:spPr>
          <a:xfrm>
            <a:off x="924835" y="751422"/>
            <a:ext cx="3560180" cy="1325563"/>
          </a:xfrm>
        </p:spPr>
        <p:txBody>
          <a:bodyPr>
            <a:normAutofit/>
          </a:bodyPr>
          <a:lstStyle/>
          <a:p>
            <a:r>
              <a:rPr lang="en-US" sz="4000" b="1" dirty="0">
                <a:solidFill>
                  <a:schemeClr val="tx2"/>
                </a:solidFill>
                <a:latin typeface="Gill Sans SemiBold" panose="020B0502020104020203" pitchFamily="34" charset="-79"/>
                <a:cs typeface="Gill Sans SemiBold" panose="020B0502020104020203" pitchFamily="34" charset="-79"/>
              </a:rPr>
              <a:t>Future work</a:t>
            </a:r>
          </a:p>
        </p:txBody>
      </p:sp>
      <p:sp>
        <p:nvSpPr>
          <p:cNvPr id="3" name="Content Placeholder 2">
            <a:extLst>
              <a:ext uri="{FF2B5EF4-FFF2-40B4-BE49-F238E27FC236}">
                <a16:creationId xmlns:a16="http://schemas.microsoft.com/office/drawing/2014/main" id="{7B9D437F-E47D-2C71-CD66-AA998851A62C}"/>
              </a:ext>
            </a:extLst>
          </p:cNvPr>
          <p:cNvSpPr>
            <a:spLocks noGrp="1"/>
          </p:cNvSpPr>
          <p:nvPr>
            <p:ph idx="1"/>
          </p:nvPr>
        </p:nvSpPr>
        <p:spPr>
          <a:xfrm>
            <a:off x="574171" y="1840863"/>
            <a:ext cx="6769718" cy="1235423"/>
          </a:xfrm>
        </p:spPr>
        <p:txBody>
          <a:bodyPr>
            <a:normAutofit lnSpcReduction="10000"/>
          </a:bodyPr>
          <a:lstStyle/>
          <a:p>
            <a:r>
              <a:rPr lang="en-US" dirty="0">
                <a:solidFill>
                  <a:schemeClr val="tx2">
                    <a:lumMod val="75000"/>
                  </a:schemeClr>
                </a:solidFill>
              </a:rPr>
              <a:t>Effect of microphysics on tropical cirrus using a variable resolution version of SCREAM </a:t>
            </a:r>
          </a:p>
        </p:txBody>
      </p:sp>
      <p:sp>
        <p:nvSpPr>
          <p:cNvPr id="4" name="TextBox 3">
            <a:extLst>
              <a:ext uri="{FF2B5EF4-FFF2-40B4-BE49-F238E27FC236}">
                <a16:creationId xmlns:a16="http://schemas.microsoft.com/office/drawing/2014/main" id="{69DA242E-05D5-1ADD-BA8B-329E087DD17D}"/>
              </a:ext>
            </a:extLst>
          </p:cNvPr>
          <p:cNvSpPr txBox="1"/>
          <p:nvPr/>
        </p:nvSpPr>
        <p:spPr>
          <a:xfrm>
            <a:off x="6695658" y="5372041"/>
            <a:ext cx="2977586" cy="400110"/>
          </a:xfrm>
          <a:prstGeom prst="rect">
            <a:avLst/>
          </a:prstGeom>
          <a:noFill/>
        </p:spPr>
        <p:txBody>
          <a:bodyPr wrap="square" rtlCol="0">
            <a:spAutoFit/>
          </a:bodyPr>
          <a:lstStyle/>
          <a:p>
            <a:pPr algn="ctr"/>
            <a:r>
              <a:rPr lang="en-US" sz="2000" dirty="0"/>
              <a:t>Turbeville et al., 2022, ESS</a:t>
            </a:r>
          </a:p>
        </p:txBody>
      </p:sp>
      <p:pic>
        <p:nvPicPr>
          <p:cNvPr id="6" name="Picture 5">
            <a:extLst>
              <a:ext uri="{FF2B5EF4-FFF2-40B4-BE49-F238E27FC236}">
                <a16:creationId xmlns:a16="http://schemas.microsoft.com/office/drawing/2014/main" id="{CDC78ED8-D115-B31F-EAD2-8309EFF8C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0667" y="4954901"/>
            <a:ext cx="1625264" cy="1563433"/>
          </a:xfrm>
          <a:prstGeom prst="rect">
            <a:avLst/>
          </a:prstGeom>
        </p:spPr>
      </p:pic>
      <p:pic>
        <p:nvPicPr>
          <p:cNvPr id="7" name="Picture 6">
            <a:extLst>
              <a:ext uri="{FF2B5EF4-FFF2-40B4-BE49-F238E27FC236}">
                <a16:creationId xmlns:a16="http://schemas.microsoft.com/office/drawing/2014/main" id="{F222BAA6-5207-B1E9-959F-D5F3BCB2BB13}"/>
              </a:ext>
            </a:extLst>
          </p:cNvPr>
          <p:cNvPicPr>
            <a:picLocks noChangeAspect="1"/>
          </p:cNvPicPr>
          <p:nvPr/>
        </p:nvPicPr>
        <p:blipFill rotWithShape="1">
          <a:blip r:embed="rId3"/>
          <a:srcRect l="2519" t="13355" r="238" b="71250"/>
          <a:stretch/>
        </p:blipFill>
        <p:spPr>
          <a:xfrm>
            <a:off x="4330913" y="222239"/>
            <a:ext cx="7673138" cy="1457781"/>
          </a:xfrm>
          <a:prstGeom prst="rect">
            <a:avLst/>
          </a:prstGeom>
        </p:spPr>
      </p:pic>
      <p:pic>
        <p:nvPicPr>
          <p:cNvPr id="8" name="Picture 7">
            <a:extLst>
              <a:ext uri="{FF2B5EF4-FFF2-40B4-BE49-F238E27FC236}">
                <a16:creationId xmlns:a16="http://schemas.microsoft.com/office/drawing/2014/main" id="{C8B21DF3-2469-D731-EDF8-39C2547B4796}"/>
              </a:ext>
            </a:extLst>
          </p:cNvPr>
          <p:cNvPicPr>
            <a:picLocks noChangeAspect="1"/>
          </p:cNvPicPr>
          <p:nvPr/>
        </p:nvPicPr>
        <p:blipFill rotWithShape="1">
          <a:blip r:embed="rId6"/>
          <a:srcRect l="75433"/>
          <a:stretch/>
        </p:blipFill>
        <p:spPr>
          <a:xfrm>
            <a:off x="11335931" y="1839280"/>
            <a:ext cx="736088" cy="2657454"/>
          </a:xfrm>
          <a:prstGeom prst="rect">
            <a:avLst/>
          </a:prstGeom>
        </p:spPr>
      </p:pic>
      <p:pic>
        <p:nvPicPr>
          <p:cNvPr id="9" name="Content Placeholder 6">
            <a:extLst>
              <a:ext uri="{FF2B5EF4-FFF2-40B4-BE49-F238E27FC236}">
                <a16:creationId xmlns:a16="http://schemas.microsoft.com/office/drawing/2014/main" id="{35BB51E0-C8C0-FA6B-77FD-5FCAA3D52531}"/>
              </a:ext>
            </a:extLst>
          </p:cNvPr>
          <p:cNvPicPr>
            <a:picLocks noChangeAspect="1"/>
          </p:cNvPicPr>
          <p:nvPr/>
        </p:nvPicPr>
        <p:blipFill rotWithShape="1">
          <a:blip r:embed="rId7"/>
          <a:srcRect l="50960" r="25360" b="50401"/>
          <a:stretch/>
        </p:blipFill>
        <p:spPr>
          <a:xfrm>
            <a:off x="8682051" y="1646975"/>
            <a:ext cx="2748009" cy="3069852"/>
          </a:xfrm>
          <a:prstGeom prst="rect">
            <a:avLst/>
          </a:prstGeom>
        </p:spPr>
      </p:pic>
      <p:sp>
        <p:nvSpPr>
          <p:cNvPr id="11" name="Rectangle 10">
            <a:extLst>
              <a:ext uri="{FF2B5EF4-FFF2-40B4-BE49-F238E27FC236}">
                <a16:creationId xmlns:a16="http://schemas.microsoft.com/office/drawing/2014/main" id="{944CBE32-770E-645F-7A14-3B832A059FE5}"/>
              </a:ext>
            </a:extLst>
          </p:cNvPr>
          <p:cNvSpPr/>
          <p:nvPr/>
        </p:nvSpPr>
        <p:spPr>
          <a:xfrm>
            <a:off x="4489039" y="1460028"/>
            <a:ext cx="604911" cy="380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33CA14E-D332-AB56-5991-BBBBDE50D309}"/>
              </a:ext>
            </a:extLst>
          </p:cNvPr>
          <p:cNvSpPr txBox="1"/>
          <p:nvPr/>
        </p:nvSpPr>
        <p:spPr>
          <a:xfrm>
            <a:off x="4609179" y="6300781"/>
            <a:ext cx="2973642" cy="461665"/>
          </a:xfrm>
          <a:prstGeom prst="rect">
            <a:avLst/>
          </a:prstGeom>
          <a:noFill/>
        </p:spPr>
        <p:txBody>
          <a:bodyPr wrap="square" rtlCol="0">
            <a:spAutoFit/>
          </a:bodyPr>
          <a:lstStyle/>
          <a:p>
            <a:pPr algn="ctr"/>
            <a:r>
              <a:rPr lang="en-US" sz="2400" dirty="0">
                <a:latin typeface="Gill Sans" panose="020B0502020104020203" pitchFamily="34" charset="-79"/>
                <a:cs typeface="Gill Sans" panose="020B0502020104020203" pitchFamily="34" charset="-79"/>
              </a:rPr>
              <a:t>Thank you!</a:t>
            </a:r>
          </a:p>
        </p:txBody>
      </p:sp>
      <p:sp>
        <p:nvSpPr>
          <p:cNvPr id="5" name="TextBox 4">
            <a:extLst>
              <a:ext uri="{FF2B5EF4-FFF2-40B4-BE49-F238E27FC236}">
                <a16:creationId xmlns:a16="http://schemas.microsoft.com/office/drawing/2014/main" id="{7E93FC2D-9BCA-3CEE-3F75-A41365A90399}"/>
              </a:ext>
            </a:extLst>
          </p:cNvPr>
          <p:cNvSpPr txBox="1"/>
          <p:nvPr/>
        </p:nvSpPr>
        <p:spPr>
          <a:xfrm>
            <a:off x="7185977" y="5731207"/>
            <a:ext cx="3373709" cy="400110"/>
          </a:xfrm>
          <a:prstGeom prst="rect">
            <a:avLst/>
          </a:prstGeom>
          <a:noFill/>
        </p:spPr>
        <p:txBody>
          <a:bodyPr wrap="square" rtlCol="0">
            <a:spAutoFit/>
          </a:bodyPr>
          <a:lstStyle/>
          <a:p>
            <a:r>
              <a:rPr lang="en-US" sz="2000" dirty="0" err="1"/>
              <a:t>smturbev@uw.edu</a:t>
            </a:r>
            <a:endParaRPr lang="en-US" sz="2000" dirty="0"/>
          </a:p>
        </p:txBody>
      </p:sp>
      <p:sp>
        <p:nvSpPr>
          <p:cNvPr id="13" name="TextBox 12">
            <a:extLst>
              <a:ext uri="{FF2B5EF4-FFF2-40B4-BE49-F238E27FC236}">
                <a16:creationId xmlns:a16="http://schemas.microsoft.com/office/drawing/2014/main" id="{7D8DFE11-437E-3FBC-573F-DB450CF66B40}"/>
              </a:ext>
            </a:extLst>
          </p:cNvPr>
          <p:cNvSpPr txBox="1"/>
          <p:nvPr/>
        </p:nvSpPr>
        <p:spPr>
          <a:xfrm>
            <a:off x="6695657" y="26905"/>
            <a:ext cx="2755392" cy="369332"/>
          </a:xfrm>
          <a:prstGeom prst="rect">
            <a:avLst/>
          </a:prstGeom>
          <a:noFill/>
        </p:spPr>
        <p:txBody>
          <a:bodyPr wrap="square" rtlCol="0">
            <a:spAutoFit/>
          </a:bodyPr>
          <a:lstStyle/>
          <a:p>
            <a:pPr algn="ctr"/>
            <a:r>
              <a:rPr lang="en-US" dirty="0">
                <a:solidFill>
                  <a:schemeClr val="tx2"/>
                </a:solidFill>
                <a:latin typeface="Gill Sans" panose="020B0502020104020203" pitchFamily="34" charset="-79"/>
                <a:cs typeface="Gill Sans" panose="020B0502020104020203" pitchFamily="34" charset="-79"/>
              </a:rPr>
              <a:t>SCREAM</a:t>
            </a:r>
          </a:p>
        </p:txBody>
      </p:sp>
      <p:sp>
        <p:nvSpPr>
          <p:cNvPr id="17" name="Title 1">
            <a:extLst>
              <a:ext uri="{FF2B5EF4-FFF2-40B4-BE49-F238E27FC236}">
                <a16:creationId xmlns:a16="http://schemas.microsoft.com/office/drawing/2014/main" id="{9FF73134-C920-70B1-6242-C6CBD53EF0D4}"/>
              </a:ext>
            </a:extLst>
          </p:cNvPr>
          <p:cNvSpPr txBox="1">
            <a:spLocks/>
          </p:cNvSpPr>
          <p:nvPr/>
        </p:nvSpPr>
        <p:spPr>
          <a:xfrm>
            <a:off x="924835" y="2760387"/>
            <a:ext cx="35601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Gill Sans SemiBold" panose="020B0502020104020203" pitchFamily="34" charset="-79"/>
                <a:cs typeface="Gill Sans SemiBold" panose="020B0502020104020203" pitchFamily="34" charset="-79"/>
              </a:rPr>
              <a:t>Summary</a:t>
            </a:r>
          </a:p>
        </p:txBody>
      </p:sp>
      <p:sp>
        <p:nvSpPr>
          <p:cNvPr id="19" name="TextBox 18">
            <a:extLst>
              <a:ext uri="{FF2B5EF4-FFF2-40B4-BE49-F238E27FC236}">
                <a16:creationId xmlns:a16="http://schemas.microsoft.com/office/drawing/2014/main" id="{FD1BE0C3-AD8A-025D-C9A1-74EF58778544}"/>
              </a:ext>
            </a:extLst>
          </p:cNvPr>
          <p:cNvSpPr txBox="1"/>
          <p:nvPr/>
        </p:nvSpPr>
        <p:spPr>
          <a:xfrm>
            <a:off x="585161" y="3696028"/>
            <a:ext cx="6340073" cy="2547364"/>
          </a:xfrm>
          <a:prstGeom prst="rect">
            <a:avLst/>
          </a:prstGeom>
          <a:noFill/>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srgbClr val="335B74">
                    <a:lumMod val="75000"/>
                  </a:srgbClr>
                </a:solidFill>
              </a:rPr>
              <a:t>The DYAMOND models reasonably reproduce tropical convection as seen through the joint histogram</a:t>
            </a:r>
          </a:p>
          <a:p>
            <a:pPr marL="228600" lvl="0" indent="-228600">
              <a:lnSpc>
                <a:spcPct val="90000"/>
              </a:lnSpc>
              <a:spcBef>
                <a:spcPts val="1000"/>
              </a:spcBef>
              <a:buFont typeface="Arial" panose="020B0604020202020204" pitchFamily="34" charset="0"/>
              <a:buChar char="•"/>
            </a:pPr>
            <a:r>
              <a:rPr lang="en-US" sz="2800" dirty="0">
                <a:solidFill>
                  <a:srgbClr val="335B74">
                    <a:lumMod val="75000"/>
                  </a:srgbClr>
                </a:solidFill>
              </a:rPr>
              <a:t>Large differences in cloud populations are driven by model microphysics and dynamics</a:t>
            </a:r>
          </a:p>
        </p:txBody>
      </p:sp>
    </p:spTree>
    <p:extLst>
      <p:ext uri="{BB962C8B-B14F-4D97-AF65-F5344CB8AC3E}">
        <p14:creationId xmlns:p14="http://schemas.microsoft.com/office/powerpoint/2010/main" val="96143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5A0D-A5EE-B7B5-AF41-A82377F3813C}"/>
              </a:ext>
            </a:extLst>
          </p:cNvPr>
          <p:cNvSpPr>
            <a:spLocks noGrp="1"/>
          </p:cNvSpPr>
          <p:nvPr>
            <p:ph type="ctrTitle"/>
          </p:nvPr>
        </p:nvSpPr>
        <p:spPr>
          <a:xfrm>
            <a:off x="273935" y="1277272"/>
            <a:ext cx="6821346" cy="2151728"/>
          </a:xfrm>
        </p:spPr>
        <p:txBody>
          <a:bodyPr>
            <a:normAutofit/>
          </a:bodyPr>
          <a:lstStyle/>
          <a:p>
            <a:pPr algn="l"/>
            <a:r>
              <a:rPr lang="en-US" sz="4800" b="1" dirty="0">
                <a:solidFill>
                  <a:schemeClr val="tx2"/>
                </a:solidFill>
                <a:latin typeface="Gill Sans SemiBold" panose="020B0502020104020203" pitchFamily="34" charset="-79"/>
                <a:cs typeface="Gill Sans SemiBold" panose="020B0502020104020203" pitchFamily="34" charset="-79"/>
              </a:rPr>
              <a:t>An intercomparison of </a:t>
            </a:r>
            <a:br>
              <a:rPr lang="en-US" sz="4800" b="1" dirty="0">
                <a:solidFill>
                  <a:schemeClr val="tx2"/>
                </a:solidFill>
                <a:latin typeface="Gill Sans SemiBold" panose="020B0502020104020203" pitchFamily="34" charset="-79"/>
                <a:cs typeface="Gill Sans SemiBold" panose="020B0502020104020203" pitchFamily="34" charset="-79"/>
              </a:rPr>
            </a:br>
            <a:r>
              <a:rPr lang="en-US" sz="4800" b="1" dirty="0">
                <a:solidFill>
                  <a:schemeClr val="tx2"/>
                </a:solidFill>
                <a:latin typeface="Gill Sans SemiBold" panose="020B0502020104020203" pitchFamily="34" charset="-79"/>
                <a:cs typeface="Gill Sans SemiBold" panose="020B0502020104020203" pitchFamily="34" charset="-79"/>
              </a:rPr>
              <a:t>tropical cirrus in </a:t>
            </a:r>
            <a:br>
              <a:rPr lang="en-US" sz="4800" b="1" dirty="0">
                <a:solidFill>
                  <a:schemeClr val="tx2"/>
                </a:solidFill>
                <a:latin typeface="Gill Sans SemiBold" panose="020B0502020104020203" pitchFamily="34" charset="-79"/>
                <a:cs typeface="Gill Sans SemiBold" panose="020B0502020104020203" pitchFamily="34" charset="-79"/>
              </a:rPr>
            </a:br>
            <a:r>
              <a:rPr lang="en-US" sz="4800" b="1" dirty="0">
                <a:solidFill>
                  <a:schemeClr val="tx2"/>
                </a:solidFill>
                <a:latin typeface="Gill Sans SemiBold" panose="020B0502020104020203" pitchFamily="34" charset="-79"/>
                <a:cs typeface="Gill Sans SemiBold" panose="020B0502020104020203" pitchFamily="34" charset="-79"/>
              </a:rPr>
              <a:t>DYAMOND models</a:t>
            </a:r>
          </a:p>
        </p:txBody>
      </p:sp>
      <p:sp>
        <p:nvSpPr>
          <p:cNvPr id="3" name="Subtitle 2">
            <a:extLst>
              <a:ext uri="{FF2B5EF4-FFF2-40B4-BE49-F238E27FC236}">
                <a16:creationId xmlns:a16="http://schemas.microsoft.com/office/drawing/2014/main" id="{FC13538E-D4B4-0BE7-F015-85D34EEFF729}"/>
              </a:ext>
            </a:extLst>
          </p:cNvPr>
          <p:cNvSpPr>
            <a:spLocks noGrp="1"/>
          </p:cNvSpPr>
          <p:nvPr>
            <p:ph type="subTitle" idx="1"/>
          </p:nvPr>
        </p:nvSpPr>
        <p:spPr>
          <a:xfrm>
            <a:off x="273935" y="3991429"/>
            <a:ext cx="6344579" cy="2489812"/>
          </a:xfrm>
        </p:spPr>
        <p:txBody>
          <a:bodyPr anchor="b">
            <a:normAutofit/>
          </a:bodyPr>
          <a:lstStyle/>
          <a:p>
            <a:pPr algn="l"/>
            <a:r>
              <a:rPr lang="en-US" sz="2000" b="1" dirty="0">
                <a:solidFill>
                  <a:schemeClr val="bg2">
                    <a:lumMod val="50000"/>
                  </a:schemeClr>
                </a:solidFill>
                <a:latin typeface="Gill Sans SemiBold" panose="020B0502020104020203" pitchFamily="34" charset="-79"/>
                <a:cs typeface="Gill Sans SemiBold" panose="020B0502020104020203" pitchFamily="34" charset="-79"/>
              </a:rPr>
              <a:t>Sami Turbeville*, Jacqueline Nugent, Tom Ackerman, Peter Blossey, and Chris Bretherton</a:t>
            </a:r>
          </a:p>
          <a:p>
            <a:pPr algn="l"/>
            <a:r>
              <a:rPr lang="en-US" sz="2000" b="1" dirty="0">
                <a:solidFill>
                  <a:schemeClr val="bg2">
                    <a:lumMod val="50000"/>
                  </a:schemeClr>
                </a:solidFill>
                <a:latin typeface="Gill Sans SemiBold" panose="020B0502020104020203" pitchFamily="34" charset="-79"/>
                <a:cs typeface="Gill Sans SemiBold" panose="020B0502020104020203" pitchFamily="34" charset="-79"/>
              </a:rPr>
              <a:t>University of Washington</a:t>
            </a:r>
          </a:p>
          <a:p>
            <a:pPr algn="l"/>
            <a:endParaRPr lang="en-US" sz="2000" b="1" dirty="0">
              <a:solidFill>
                <a:schemeClr val="bg2">
                  <a:lumMod val="50000"/>
                </a:schemeClr>
              </a:solidFill>
              <a:latin typeface="Gill Sans SemiBold" panose="020B0502020104020203" pitchFamily="34" charset="-79"/>
              <a:cs typeface="Gill Sans SemiBold" panose="020B0502020104020203" pitchFamily="34" charset="-79"/>
            </a:endParaRPr>
          </a:p>
          <a:p>
            <a:pPr algn="l"/>
            <a:r>
              <a:rPr lang="en-US" sz="2000" b="1" dirty="0">
                <a:solidFill>
                  <a:schemeClr val="bg2">
                    <a:lumMod val="50000"/>
                  </a:schemeClr>
                </a:solidFill>
                <a:latin typeface="Gill Sans SemiBold" panose="020B0502020104020203" pitchFamily="34" charset="-79"/>
                <a:cs typeface="Gill Sans SemiBold" panose="020B0502020104020203" pitchFamily="34" charset="-79"/>
              </a:rPr>
              <a:t>UMAP Pan-GASS 2022</a:t>
            </a:r>
          </a:p>
        </p:txBody>
      </p:sp>
      <p:pic>
        <p:nvPicPr>
          <p:cNvPr id="4" name="Picture 3">
            <a:extLst>
              <a:ext uri="{FF2B5EF4-FFF2-40B4-BE49-F238E27FC236}">
                <a16:creationId xmlns:a16="http://schemas.microsoft.com/office/drawing/2014/main" id="{E74CC403-B0CF-2116-3BAC-A5E875E65162}"/>
              </a:ext>
            </a:extLst>
          </p:cNvPr>
          <p:cNvPicPr>
            <a:picLocks noChangeAspect="1"/>
          </p:cNvPicPr>
          <p:nvPr/>
        </p:nvPicPr>
        <p:blipFill rotWithShape="1">
          <a:blip r:embed="rId3"/>
          <a:srcRect t="5504" r="29804" b="9755"/>
          <a:stretch/>
        </p:blipFill>
        <p:spPr>
          <a:xfrm>
            <a:off x="6618514" y="1859133"/>
            <a:ext cx="5299551" cy="4883365"/>
          </a:xfrm>
          <a:prstGeom prst="rect">
            <a:avLst/>
          </a:prstGeom>
        </p:spPr>
      </p:pic>
      <p:sp>
        <p:nvSpPr>
          <p:cNvPr id="6" name="Rectangle 5">
            <a:extLst>
              <a:ext uri="{FF2B5EF4-FFF2-40B4-BE49-F238E27FC236}">
                <a16:creationId xmlns:a16="http://schemas.microsoft.com/office/drawing/2014/main" id="{3D355AAD-958A-E677-B6EF-DEAC7194FFD9}"/>
              </a:ext>
            </a:extLst>
          </p:cNvPr>
          <p:cNvSpPr/>
          <p:nvPr/>
        </p:nvSpPr>
        <p:spPr>
          <a:xfrm rot="804517">
            <a:off x="6763657" y="6226629"/>
            <a:ext cx="2148114" cy="9869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A5401214-5E6F-379F-42D7-A8D86FA74405}"/>
              </a:ext>
            </a:extLst>
          </p:cNvPr>
          <p:cNvSpPr/>
          <p:nvPr/>
        </p:nvSpPr>
        <p:spPr>
          <a:xfrm rot="19669361">
            <a:off x="10395991" y="6002962"/>
            <a:ext cx="2148114" cy="9869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39EF7CAC-C06A-20DA-CD25-F4BF153BA1BB}"/>
              </a:ext>
            </a:extLst>
          </p:cNvPr>
          <p:cNvSpPr txBox="1"/>
          <p:nvPr/>
        </p:nvSpPr>
        <p:spPr>
          <a:xfrm>
            <a:off x="1109472" y="2987040"/>
            <a:ext cx="184731" cy="369332"/>
          </a:xfrm>
          <a:prstGeom prst="rect">
            <a:avLst/>
          </a:prstGeom>
          <a:noFill/>
        </p:spPr>
        <p:txBody>
          <a:bodyPr wrap="none" rtlCol="0">
            <a:spAutoFit/>
          </a:bodyPr>
          <a:lstStyle/>
          <a:p>
            <a:endParaRPr lang="en-US"/>
          </a:p>
        </p:txBody>
      </p:sp>
      <p:pic>
        <p:nvPicPr>
          <p:cNvPr id="9" name="Picture 2">
            <a:extLst>
              <a:ext uri="{FF2B5EF4-FFF2-40B4-BE49-F238E27FC236}">
                <a16:creationId xmlns:a16="http://schemas.microsoft.com/office/drawing/2014/main" id="{483B3797-B7EF-BD08-0697-A3C650860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8051" y="115502"/>
            <a:ext cx="1580014" cy="15800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74928B3-FAF4-8D9D-CB3D-B1C4EFDF3799}"/>
              </a:ext>
            </a:extLst>
          </p:cNvPr>
          <p:cNvSpPr txBox="1"/>
          <p:nvPr/>
        </p:nvSpPr>
        <p:spPr>
          <a:xfrm>
            <a:off x="2836405" y="495043"/>
            <a:ext cx="4310743" cy="830997"/>
          </a:xfrm>
          <a:prstGeom prst="rect">
            <a:avLst/>
          </a:prstGeom>
          <a:noFill/>
        </p:spPr>
        <p:txBody>
          <a:bodyPr wrap="square" rtlCol="0">
            <a:spAutoFit/>
          </a:bodyPr>
          <a:lstStyle/>
          <a:p>
            <a:pPr algn="ctr"/>
            <a:r>
              <a:rPr lang="en-US" sz="4800" b="1" dirty="0">
                <a:latin typeface="Gill Sans SemiBold" panose="020B0502020104020203" pitchFamily="34" charset="-79"/>
                <a:cs typeface="Gill Sans SemiBold" panose="020B0502020104020203" pitchFamily="34" charset="-79"/>
              </a:rPr>
              <a:t>&amp; evaluation</a:t>
            </a:r>
          </a:p>
        </p:txBody>
      </p:sp>
      <p:pic>
        <p:nvPicPr>
          <p:cNvPr id="5" name="Picture 4">
            <a:extLst>
              <a:ext uri="{FF2B5EF4-FFF2-40B4-BE49-F238E27FC236}">
                <a16:creationId xmlns:a16="http://schemas.microsoft.com/office/drawing/2014/main" id="{62BD7685-100F-B482-2FC2-353481F69CBA}"/>
              </a:ext>
            </a:extLst>
          </p:cNvPr>
          <p:cNvPicPr>
            <a:picLocks noChangeAspect="1"/>
          </p:cNvPicPr>
          <p:nvPr/>
        </p:nvPicPr>
        <p:blipFill>
          <a:blip r:embed="rId5"/>
          <a:stretch>
            <a:fillRect/>
          </a:stretch>
        </p:blipFill>
        <p:spPr>
          <a:xfrm>
            <a:off x="7199016" y="200659"/>
            <a:ext cx="3035300" cy="1409700"/>
          </a:xfrm>
          <a:prstGeom prst="rect">
            <a:avLst/>
          </a:prstGeom>
        </p:spPr>
      </p:pic>
      <p:sp>
        <p:nvSpPr>
          <p:cNvPr id="13" name="TextBox 12">
            <a:extLst>
              <a:ext uri="{FF2B5EF4-FFF2-40B4-BE49-F238E27FC236}">
                <a16:creationId xmlns:a16="http://schemas.microsoft.com/office/drawing/2014/main" id="{AC9D41AD-9A60-1CDD-274D-EBD56EB88949}"/>
              </a:ext>
            </a:extLst>
          </p:cNvPr>
          <p:cNvSpPr txBox="1"/>
          <p:nvPr/>
        </p:nvSpPr>
        <p:spPr>
          <a:xfrm>
            <a:off x="5530626" y="1082256"/>
            <a:ext cx="511679" cy="830997"/>
          </a:xfrm>
          <a:prstGeom prst="rect">
            <a:avLst/>
          </a:prstGeom>
          <a:noFill/>
        </p:spPr>
        <p:txBody>
          <a:bodyPr wrap="none" rtlCol="0">
            <a:spAutoFit/>
          </a:bodyPr>
          <a:lstStyle/>
          <a:p>
            <a:r>
              <a:rPr lang="en-US" sz="4800" b="1" dirty="0">
                <a:latin typeface="Gill Sans SemiBold" panose="020B0502020104020203" pitchFamily="34" charset="-79"/>
                <a:cs typeface="Gill Sans SemiBold" panose="020B0502020104020203" pitchFamily="34" charset="-79"/>
              </a:rPr>
              <a:t>^</a:t>
            </a:r>
            <a:endParaRPr lang="en-US" sz="4800" dirty="0"/>
          </a:p>
        </p:txBody>
      </p:sp>
    </p:spTree>
    <p:extLst>
      <p:ext uri="{BB962C8B-B14F-4D97-AF65-F5344CB8AC3E}">
        <p14:creationId xmlns:p14="http://schemas.microsoft.com/office/powerpoint/2010/main" val="2004084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5A0D-A5EE-B7B5-AF41-A82377F3813C}"/>
              </a:ext>
            </a:extLst>
          </p:cNvPr>
          <p:cNvSpPr>
            <a:spLocks noGrp="1"/>
          </p:cNvSpPr>
          <p:nvPr>
            <p:ph type="ctrTitle"/>
          </p:nvPr>
        </p:nvSpPr>
        <p:spPr>
          <a:xfrm>
            <a:off x="273935" y="1277272"/>
            <a:ext cx="6821346" cy="2151728"/>
          </a:xfrm>
        </p:spPr>
        <p:txBody>
          <a:bodyPr>
            <a:normAutofit/>
          </a:bodyPr>
          <a:lstStyle/>
          <a:p>
            <a:pPr algn="l"/>
            <a:r>
              <a:rPr lang="en-US" sz="4800" b="1" dirty="0">
                <a:solidFill>
                  <a:schemeClr val="tx2"/>
                </a:solidFill>
                <a:latin typeface="Gill Sans SemiBold" panose="020B0502020104020203" pitchFamily="34" charset="-79"/>
                <a:cs typeface="Gill Sans SemiBold" panose="020B0502020104020203" pitchFamily="34" charset="-79"/>
              </a:rPr>
              <a:t>An intercomparison of </a:t>
            </a:r>
            <a:br>
              <a:rPr lang="en-US" sz="4800" b="1" dirty="0">
                <a:solidFill>
                  <a:schemeClr val="tx2"/>
                </a:solidFill>
                <a:latin typeface="Gill Sans SemiBold" panose="020B0502020104020203" pitchFamily="34" charset="-79"/>
                <a:cs typeface="Gill Sans SemiBold" panose="020B0502020104020203" pitchFamily="34" charset="-79"/>
              </a:rPr>
            </a:br>
            <a:r>
              <a:rPr lang="en-US" sz="4800" b="1" dirty="0">
                <a:solidFill>
                  <a:schemeClr val="tx2"/>
                </a:solidFill>
                <a:latin typeface="Gill Sans SemiBold" panose="020B0502020104020203" pitchFamily="34" charset="-79"/>
                <a:cs typeface="Gill Sans SemiBold" panose="020B0502020104020203" pitchFamily="34" charset="-79"/>
              </a:rPr>
              <a:t>tropical cirrus in </a:t>
            </a:r>
            <a:br>
              <a:rPr lang="en-US" sz="4800" b="1" dirty="0">
                <a:solidFill>
                  <a:schemeClr val="tx2"/>
                </a:solidFill>
                <a:latin typeface="Gill Sans SemiBold" panose="020B0502020104020203" pitchFamily="34" charset="-79"/>
                <a:cs typeface="Gill Sans SemiBold" panose="020B0502020104020203" pitchFamily="34" charset="-79"/>
              </a:rPr>
            </a:br>
            <a:r>
              <a:rPr lang="en-US" sz="4800" b="1" dirty="0">
                <a:solidFill>
                  <a:schemeClr val="tx2"/>
                </a:solidFill>
                <a:latin typeface="Gill Sans SemiBold" panose="020B0502020104020203" pitchFamily="34" charset="-79"/>
                <a:cs typeface="Gill Sans SemiBold" panose="020B0502020104020203" pitchFamily="34" charset="-79"/>
              </a:rPr>
              <a:t>DYAMOND models</a:t>
            </a:r>
          </a:p>
        </p:txBody>
      </p:sp>
      <p:sp>
        <p:nvSpPr>
          <p:cNvPr id="3" name="Subtitle 2">
            <a:extLst>
              <a:ext uri="{FF2B5EF4-FFF2-40B4-BE49-F238E27FC236}">
                <a16:creationId xmlns:a16="http://schemas.microsoft.com/office/drawing/2014/main" id="{FC13538E-D4B4-0BE7-F015-85D34EEFF729}"/>
              </a:ext>
            </a:extLst>
          </p:cNvPr>
          <p:cNvSpPr>
            <a:spLocks noGrp="1"/>
          </p:cNvSpPr>
          <p:nvPr>
            <p:ph type="subTitle" idx="1"/>
          </p:nvPr>
        </p:nvSpPr>
        <p:spPr>
          <a:xfrm>
            <a:off x="273935" y="3991429"/>
            <a:ext cx="6344579" cy="2489812"/>
          </a:xfrm>
        </p:spPr>
        <p:txBody>
          <a:bodyPr anchor="b">
            <a:normAutofit/>
          </a:bodyPr>
          <a:lstStyle/>
          <a:p>
            <a:pPr algn="l"/>
            <a:r>
              <a:rPr lang="en-US" sz="2000" b="1" dirty="0">
                <a:solidFill>
                  <a:schemeClr val="bg2">
                    <a:lumMod val="50000"/>
                  </a:schemeClr>
                </a:solidFill>
                <a:latin typeface="Gill Sans SemiBold" panose="020B0502020104020203" pitchFamily="34" charset="-79"/>
                <a:cs typeface="Gill Sans SemiBold" panose="020B0502020104020203" pitchFamily="34" charset="-79"/>
              </a:rPr>
              <a:t>Sami Turbeville*, Jacqueline Nugent, Tom Ackerman, Peter Blossey, and Chris Bretherton</a:t>
            </a:r>
          </a:p>
          <a:p>
            <a:pPr algn="l"/>
            <a:r>
              <a:rPr lang="en-US" sz="2000" b="1" dirty="0">
                <a:solidFill>
                  <a:schemeClr val="bg2">
                    <a:lumMod val="50000"/>
                  </a:schemeClr>
                </a:solidFill>
                <a:latin typeface="Gill Sans SemiBold" panose="020B0502020104020203" pitchFamily="34" charset="-79"/>
                <a:cs typeface="Gill Sans SemiBold" panose="020B0502020104020203" pitchFamily="34" charset="-79"/>
              </a:rPr>
              <a:t>University of Washington</a:t>
            </a:r>
          </a:p>
          <a:p>
            <a:pPr algn="l"/>
            <a:endParaRPr lang="en-US" sz="2000" b="1" dirty="0">
              <a:solidFill>
                <a:schemeClr val="bg2">
                  <a:lumMod val="50000"/>
                </a:schemeClr>
              </a:solidFill>
              <a:latin typeface="Gill Sans SemiBold" panose="020B0502020104020203" pitchFamily="34" charset="-79"/>
              <a:cs typeface="Gill Sans SemiBold" panose="020B0502020104020203" pitchFamily="34" charset="-79"/>
            </a:endParaRPr>
          </a:p>
          <a:p>
            <a:pPr algn="l"/>
            <a:r>
              <a:rPr lang="en-US" sz="2000" b="1" dirty="0">
                <a:solidFill>
                  <a:schemeClr val="bg2">
                    <a:lumMod val="50000"/>
                  </a:schemeClr>
                </a:solidFill>
                <a:latin typeface="Gill Sans SemiBold" panose="020B0502020104020203" pitchFamily="34" charset="-79"/>
                <a:cs typeface="Gill Sans SemiBold" panose="020B0502020104020203" pitchFamily="34" charset="-79"/>
              </a:rPr>
              <a:t>UMAP Pan-GASS 2022</a:t>
            </a:r>
          </a:p>
        </p:txBody>
      </p:sp>
      <p:pic>
        <p:nvPicPr>
          <p:cNvPr id="4" name="Picture 3">
            <a:extLst>
              <a:ext uri="{FF2B5EF4-FFF2-40B4-BE49-F238E27FC236}">
                <a16:creationId xmlns:a16="http://schemas.microsoft.com/office/drawing/2014/main" id="{E74CC403-B0CF-2116-3BAC-A5E875E65162}"/>
              </a:ext>
            </a:extLst>
          </p:cNvPr>
          <p:cNvPicPr>
            <a:picLocks noChangeAspect="1"/>
          </p:cNvPicPr>
          <p:nvPr/>
        </p:nvPicPr>
        <p:blipFill rotWithShape="1">
          <a:blip r:embed="rId3"/>
          <a:srcRect t="5504" r="29804" b="9755"/>
          <a:stretch/>
        </p:blipFill>
        <p:spPr>
          <a:xfrm>
            <a:off x="6618514" y="1859133"/>
            <a:ext cx="5299551" cy="4883365"/>
          </a:xfrm>
          <a:prstGeom prst="rect">
            <a:avLst/>
          </a:prstGeom>
        </p:spPr>
      </p:pic>
      <p:sp>
        <p:nvSpPr>
          <p:cNvPr id="6" name="Rectangle 5">
            <a:extLst>
              <a:ext uri="{FF2B5EF4-FFF2-40B4-BE49-F238E27FC236}">
                <a16:creationId xmlns:a16="http://schemas.microsoft.com/office/drawing/2014/main" id="{3D355AAD-958A-E677-B6EF-DEAC7194FFD9}"/>
              </a:ext>
            </a:extLst>
          </p:cNvPr>
          <p:cNvSpPr/>
          <p:nvPr/>
        </p:nvSpPr>
        <p:spPr>
          <a:xfrm rot="804517">
            <a:off x="6763657" y="6226629"/>
            <a:ext cx="2148114" cy="9869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A5401214-5E6F-379F-42D7-A8D86FA74405}"/>
              </a:ext>
            </a:extLst>
          </p:cNvPr>
          <p:cNvSpPr/>
          <p:nvPr/>
        </p:nvSpPr>
        <p:spPr>
          <a:xfrm rot="19669361">
            <a:off x="10395991" y="6002962"/>
            <a:ext cx="2148114" cy="9869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39EF7CAC-C06A-20DA-CD25-F4BF153BA1BB}"/>
              </a:ext>
            </a:extLst>
          </p:cNvPr>
          <p:cNvSpPr txBox="1"/>
          <p:nvPr/>
        </p:nvSpPr>
        <p:spPr>
          <a:xfrm>
            <a:off x="1109472" y="2987040"/>
            <a:ext cx="184731" cy="369332"/>
          </a:xfrm>
          <a:prstGeom prst="rect">
            <a:avLst/>
          </a:prstGeom>
          <a:noFill/>
        </p:spPr>
        <p:txBody>
          <a:bodyPr wrap="none" rtlCol="0">
            <a:spAutoFit/>
          </a:bodyPr>
          <a:lstStyle/>
          <a:p>
            <a:endParaRPr lang="en-US"/>
          </a:p>
        </p:txBody>
      </p:sp>
      <p:pic>
        <p:nvPicPr>
          <p:cNvPr id="9" name="Picture 2">
            <a:extLst>
              <a:ext uri="{FF2B5EF4-FFF2-40B4-BE49-F238E27FC236}">
                <a16:creationId xmlns:a16="http://schemas.microsoft.com/office/drawing/2014/main" id="{483B3797-B7EF-BD08-0697-A3C650860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8051" y="115502"/>
            <a:ext cx="1580014" cy="15800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74928B3-FAF4-8D9D-CB3D-B1C4EFDF3799}"/>
              </a:ext>
            </a:extLst>
          </p:cNvPr>
          <p:cNvSpPr txBox="1"/>
          <p:nvPr/>
        </p:nvSpPr>
        <p:spPr>
          <a:xfrm>
            <a:off x="2836405" y="495043"/>
            <a:ext cx="4310743" cy="830997"/>
          </a:xfrm>
          <a:prstGeom prst="rect">
            <a:avLst/>
          </a:prstGeom>
          <a:noFill/>
        </p:spPr>
        <p:txBody>
          <a:bodyPr wrap="square" rtlCol="0">
            <a:spAutoFit/>
          </a:bodyPr>
          <a:lstStyle/>
          <a:p>
            <a:pPr algn="ctr"/>
            <a:r>
              <a:rPr lang="en-US" sz="4800" b="1" dirty="0">
                <a:latin typeface="Gill Sans SemiBold" panose="020B0502020104020203" pitchFamily="34" charset="-79"/>
                <a:cs typeface="Gill Sans SemiBold" panose="020B0502020104020203" pitchFamily="34" charset="-79"/>
              </a:rPr>
              <a:t>&amp; evaluation</a:t>
            </a:r>
          </a:p>
        </p:txBody>
      </p:sp>
      <p:pic>
        <p:nvPicPr>
          <p:cNvPr id="5" name="Picture 4">
            <a:extLst>
              <a:ext uri="{FF2B5EF4-FFF2-40B4-BE49-F238E27FC236}">
                <a16:creationId xmlns:a16="http://schemas.microsoft.com/office/drawing/2014/main" id="{62BD7685-100F-B482-2FC2-353481F69CBA}"/>
              </a:ext>
            </a:extLst>
          </p:cNvPr>
          <p:cNvPicPr>
            <a:picLocks noChangeAspect="1"/>
          </p:cNvPicPr>
          <p:nvPr/>
        </p:nvPicPr>
        <p:blipFill>
          <a:blip r:embed="rId5"/>
          <a:stretch>
            <a:fillRect/>
          </a:stretch>
        </p:blipFill>
        <p:spPr>
          <a:xfrm>
            <a:off x="7199016" y="200659"/>
            <a:ext cx="3035300" cy="1409700"/>
          </a:xfrm>
          <a:prstGeom prst="rect">
            <a:avLst/>
          </a:prstGeom>
        </p:spPr>
      </p:pic>
      <p:sp>
        <p:nvSpPr>
          <p:cNvPr id="13" name="TextBox 12">
            <a:extLst>
              <a:ext uri="{FF2B5EF4-FFF2-40B4-BE49-F238E27FC236}">
                <a16:creationId xmlns:a16="http://schemas.microsoft.com/office/drawing/2014/main" id="{AC9D41AD-9A60-1CDD-274D-EBD56EB88949}"/>
              </a:ext>
            </a:extLst>
          </p:cNvPr>
          <p:cNvSpPr txBox="1"/>
          <p:nvPr/>
        </p:nvSpPr>
        <p:spPr>
          <a:xfrm>
            <a:off x="5530626" y="1082256"/>
            <a:ext cx="511679" cy="830997"/>
          </a:xfrm>
          <a:prstGeom prst="rect">
            <a:avLst/>
          </a:prstGeom>
          <a:noFill/>
        </p:spPr>
        <p:txBody>
          <a:bodyPr wrap="none" rtlCol="0">
            <a:spAutoFit/>
          </a:bodyPr>
          <a:lstStyle/>
          <a:p>
            <a:r>
              <a:rPr lang="en-US" sz="4800" b="1" dirty="0">
                <a:latin typeface="Gill Sans SemiBold" panose="020B0502020104020203" pitchFamily="34" charset="-79"/>
                <a:cs typeface="Gill Sans SemiBold" panose="020B0502020104020203" pitchFamily="34" charset="-79"/>
              </a:rPr>
              <a:t>^</a:t>
            </a:r>
            <a:endParaRPr lang="en-US" sz="4800" dirty="0"/>
          </a:p>
        </p:txBody>
      </p:sp>
      <p:cxnSp>
        <p:nvCxnSpPr>
          <p:cNvPr id="10" name="Straight Connector 9">
            <a:extLst>
              <a:ext uri="{FF2B5EF4-FFF2-40B4-BE49-F238E27FC236}">
                <a16:creationId xmlns:a16="http://schemas.microsoft.com/office/drawing/2014/main" id="{EE3AECF5-EF68-0FBF-C4F9-7ADCB33390D1}"/>
              </a:ext>
            </a:extLst>
          </p:cNvPr>
          <p:cNvCxnSpPr>
            <a:cxnSpLocks/>
          </p:cNvCxnSpPr>
          <p:nvPr/>
        </p:nvCxnSpPr>
        <p:spPr>
          <a:xfrm>
            <a:off x="2540195" y="2413971"/>
            <a:ext cx="1540559" cy="0"/>
          </a:xfrm>
          <a:prstGeom prst="line">
            <a:avLst/>
          </a:prstGeom>
          <a:ln w="38100"/>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02ABBDAF-063D-2044-5AB0-B3AA11B52249}"/>
              </a:ext>
            </a:extLst>
          </p:cNvPr>
          <p:cNvSpPr txBox="1"/>
          <p:nvPr/>
        </p:nvSpPr>
        <p:spPr>
          <a:xfrm>
            <a:off x="1529235" y="3622977"/>
            <a:ext cx="4310743" cy="830997"/>
          </a:xfrm>
          <a:prstGeom prst="rect">
            <a:avLst/>
          </a:prstGeom>
          <a:noFill/>
        </p:spPr>
        <p:txBody>
          <a:bodyPr wrap="square" rtlCol="0">
            <a:spAutoFit/>
          </a:bodyPr>
          <a:lstStyle/>
          <a:p>
            <a:pPr algn="ctr"/>
            <a:r>
              <a:rPr lang="en-US" sz="4800" b="1" dirty="0">
                <a:latin typeface="Gill Sans SemiBold" panose="020B0502020104020203" pitchFamily="34" charset="-79"/>
                <a:cs typeface="Gill Sans SemiBold" panose="020B0502020104020203" pitchFamily="34" charset="-79"/>
              </a:rPr>
              <a:t>high clouds</a:t>
            </a:r>
          </a:p>
        </p:txBody>
      </p:sp>
      <p:sp>
        <p:nvSpPr>
          <p:cNvPr id="12" name="Arc 11">
            <a:extLst>
              <a:ext uri="{FF2B5EF4-FFF2-40B4-BE49-F238E27FC236}">
                <a16:creationId xmlns:a16="http://schemas.microsoft.com/office/drawing/2014/main" id="{5C215E06-202C-06E0-EC9D-FD92C5BB4FE3}"/>
              </a:ext>
            </a:extLst>
          </p:cNvPr>
          <p:cNvSpPr/>
          <p:nvPr/>
        </p:nvSpPr>
        <p:spPr>
          <a:xfrm rot="585989">
            <a:off x="3270248" y="2711573"/>
            <a:ext cx="443305" cy="1484728"/>
          </a:xfrm>
          <a:prstGeom prst="arc">
            <a:avLst>
              <a:gd name="adj1" fmla="val 16200000"/>
              <a:gd name="adj2" fmla="val 3326310"/>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05438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B4EB055-A9F6-911E-B4BF-9AF690DCF051}"/>
              </a:ext>
            </a:extLst>
          </p:cNvPr>
          <p:cNvSpPr>
            <a:spLocks noGrp="1"/>
          </p:cNvSpPr>
          <p:nvPr>
            <p:ph type="title"/>
          </p:nvPr>
        </p:nvSpPr>
        <p:spPr/>
        <p:txBody>
          <a:bodyPr anchor="t">
            <a:normAutofit/>
          </a:bodyPr>
          <a:lstStyle/>
          <a:p>
            <a:r>
              <a:rPr lang="en-US" sz="4000" b="1" dirty="0">
                <a:solidFill>
                  <a:schemeClr val="tx2"/>
                </a:solidFill>
                <a:latin typeface="Gill Sans SemiBold" panose="020B0502020104020203" pitchFamily="34" charset="-79"/>
                <a:cs typeface="Gill Sans SemiBold" panose="020B0502020104020203" pitchFamily="34" charset="-79"/>
              </a:rPr>
              <a:t>DYAMOND</a:t>
            </a:r>
            <a:br>
              <a:rPr lang="en-US" sz="3600" b="1" dirty="0">
                <a:solidFill>
                  <a:schemeClr val="tx2"/>
                </a:solidFill>
                <a:latin typeface="Gill Sans SemiBold" panose="020B0502020104020203" pitchFamily="34" charset="-79"/>
                <a:cs typeface="Gill Sans SemiBold" panose="020B0502020104020203" pitchFamily="34" charset="-79"/>
              </a:rPr>
            </a:br>
            <a:r>
              <a:rPr lang="en-US" sz="2000" dirty="0" err="1">
                <a:solidFill>
                  <a:schemeClr val="tx2"/>
                </a:solidFill>
                <a:latin typeface="Gill Sans SemiBold" panose="020B0502020104020203" pitchFamily="34" charset="-79"/>
                <a:cs typeface="Gill Sans SemiBold" panose="020B0502020104020203" pitchFamily="34" charset="-79"/>
              </a:rPr>
              <a:t>DY</a:t>
            </a:r>
            <a:r>
              <a:rPr lang="en-US" sz="2000" b="1" dirty="0" err="1">
                <a:solidFill>
                  <a:schemeClr val="tx2"/>
                </a:solidFill>
                <a:latin typeface="Gill Sans SemiBold" panose="020B0502020104020203" pitchFamily="34" charset="-79"/>
                <a:cs typeface="Gill Sans SemiBold" panose="020B0502020104020203" pitchFamily="34" charset="-79"/>
              </a:rPr>
              <a:t>namics</a:t>
            </a:r>
            <a:r>
              <a:rPr lang="en-US" sz="2000" b="1" dirty="0">
                <a:solidFill>
                  <a:schemeClr val="tx2"/>
                </a:solidFill>
                <a:latin typeface="Gill Sans SemiBold" panose="020B0502020104020203" pitchFamily="34" charset="-79"/>
                <a:cs typeface="Gill Sans SemiBold" panose="020B0502020104020203" pitchFamily="34" charset="-79"/>
              </a:rPr>
              <a:t> of the </a:t>
            </a:r>
            <a:r>
              <a:rPr lang="en-US" sz="2000" dirty="0">
                <a:solidFill>
                  <a:schemeClr val="tx2"/>
                </a:solidFill>
                <a:latin typeface="Gill Sans SemiBold" panose="020B0502020104020203" pitchFamily="34" charset="-79"/>
                <a:cs typeface="Gill Sans SemiBold" panose="020B0502020104020203" pitchFamily="34" charset="-79"/>
              </a:rPr>
              <a:t>A</a:t>
            </a:r>
            <a:r>
              <a:rPr lang="en-US" sz="2000" b="1" dirty="0">
                <a:solidFill>
                  <a:schemeClr val="tx2"/>
                </a:solidFill>
                <a:latin typeface="Gill Sans SemiBold" panose="020B0502020104020203" pitchFamily="34" charset="-79"/>
                <a:cs typeface="Gill Sans SemiBold" panose="020B0502020104020203" pitchFamily="34" charset="-79"/>
              </a:rPr>
              <a:t>tmospheric general circulation </a:t>
            </a:r>
            <a:r>
              <a:rPr lang="en-US" sz="2000" dirty="0">
                <a:solidFill>
                  <a:schemeClr val="tx2"/>
                </a:solidFill>
                <a:latin typeface="Gill Sans SemiBold" panose="020B0502020104020203" pitchFamily="34" charset="-79"/>
                <a:cs typeface="Gill Sans SemiBold" panose="020B0502020104020203" pitchFamily="34" charset="-79"/>
              </a:rPr>
              <a:t>M</a:t>
            </a:r>
            <a:r>
              <a:rPr lang="en-US" sz="2000" b="1" dirty="0">
                <a:solidFill>
                  <a:schemeClr val="tx2"/>
                </a:solidFill>
                <a:latin typeface="Gill Sans SemiBold" panose="020B0502020104020203" pitchFamily="34" charset="-79"/>
                <a:cs typeface="Gill Sans SemiBold" panose="020B0502020104020203" pitchFamily="34" charset="-79"/>
              </a:rPr>
              <a:t>odeled on </a:t>
            </a:r>
            <a:r>
              <a:rPr lang="en-US" sz="2000" dirty="0">
                <a:solidFill>
                  <a:schemeClr val="tx2"/>
                </a:solidFill>
                <a:latin typeface="Gill Sans SemiBold" panose="020B0502020104020203" pitchFamily="34" charset="-79"/>
                <a:cs typeface="Gill Sans SemiBold" panose="020B0502020104020203" pitchFamily="34" charset="-79"/>
              </a:rPr>
              <a:t>N</a:t>
            </a:r>
            <a:r>
              <a:rPr lang="en-US" sz="2000" b="1" dirty="0">
                <a:solidFill>
                  <a:schemeClr val="tx2"/>
                </a:solidFill>
                <a:latin typeface="Gill Sans SemiBold" panose="020B0502020104020203" pitchFamily="34" charset="-79"/>
                <a:cs typeface="Gill Sans SemiBold" panose="020B0502020104020203" pitchFamily="34" charset="-79"/>
              </a:rPr>
              <a:t>on-hydrostatic </a:t>
            </a:r>
            <a:r>
              <a:rPr lang="en-US" sz="2000" dirty="0">
                <a:solidFill>
                  <a:schemeClr val="tx2"/>
                </a:solidFill>
                <a:latin typeface="Gill Sans SemiBold" panose="020B0502020104020203" pitchFamily="34" charset="-79"/>
                <a:cs typeface="Gill Sans SemiBold" panose="020B0502020104020203" pitchFamily="34" charset="-79"/>
              </a:rPr>
              <a:t>D</a:t>
            </a:r>
            <a:r>
              <a:rPr lang="en-US" sz="2000" b="1" dirty="0">
                <a:solidFill>
                  <a:schemeClr val="tx2"/>
                </a:solidFill>
                <a:latin typeface="Gill Sans SemiBold" panose="020B0502020104020203" pitchFamily="34" charset="-79"/>
                <a:cs typeface="Gill Sans SemiBold" panose="020B0502020104020203" pitchFamily="34" charset="-79"/>
              </a:rPr>
              <a:t>omains </a:t>
            </a:r>
          </a:p>
        </p:txBody>
      </p:sp>
      <p:pic>
        <p:nvPicPr>
          <p:cNvPr id="1026" name="Picture 2" descr="A day in early February 2020 in a traditional CMIP6 High resolution simulation and in a DYAMOND 2.5 km simulation performed in the context of ESiWACE. The Weather in both simulations is different, as the CMIP simulation is a free-running model that has been running for centuries, while the DYAMOND simulation has been running for a few days only with initial values from the ECMWF weather prediction system.">
            <a:extLst>
              <a:ext uri="{FF2B5EF4-FFF2-40B4-BE49-F238E27FC236}">
                <a16:creationId xmlns:a16="http://schemas.microsoft.com/office/drawing/2014/main" id="{E26BDEC3-A000-C0A0-8065-C1F8EE5ED674}"/>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tretch/>
        </p:blipFill>
        <p:spPr bwMode="auto">
          <a:xfrm>
            <a:off x="2113613" y="1331799"/>
            <a:ext cx="7964773" cy="379571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A6F29AC-DFFD-DED3-5112-D19580761775}"/>
              </a:ext>
            </a:extLst>
          </p:cNvPr>
          <p:cNvSpPr>
            <a:spLocks noGrp="1"/>
          </p:cNvSpPr>
          <p:nvPr>
            <p:ph sz="half" idx="2"/>
          </p:nvPr>
        </p:nvSpPr>
        <p:spPr>
          <a:xfrm>
            <a:off x="653143" y="5370286"/>
            <a:ext cx="11887200" cy="1487714"/>
          </a:xfrm>
        </p:spPr>
        <p:txBody>
          <a:bodyPr numCol="3">
            <a:normAutofit fontScale="85000" lnSpcReduction="20000"/>
          </a:bodyPr>
          <a:lstStyle/>
          <a:p>
            <a:r>
              <a:rPr lang="en-US" dirty="0"/>
              <a:t>10 Global Storm-Resolving Models (GSRMs)</a:t>
            </a:r>
          </a:p>
          <a:p>
            <a:pPr lvl="1"/>
            <a:r>
              <a:rPr lang="en-US" dirty="0"/>
              <a:t>Phase 1 – boreal summer </a:t>
            </a:r>
          </a:p>
          <a:p>
            <a:pPr lvl="1"/>
            <a:r>
              <a:rPr lang="en-US" b="1" dirty="0"/>
              <a:t>Phase 2</a:t>
            </a:r>
            <a:r>
              <a:rPr lang="en-US" dirty="0"/>
              <a:t> – boreal winter</a:t>
            </a:r>
          </a:p>
          <a:p>
            <a:r>
              <a:rPr lang="en-US" dirty="0"/>
              <a:t>High spatiotemporal resolution</a:t>
            </a:r>
          </a:p>
          <a:p>
            <a:pPr lvl="1"/>
            <a:r>
              <a:rPr lang="en-US" sz="2000" dirty="0"/>
              <a:t>2.5-5km horizontal resolution</a:t>
            </a:r>
          </a:p>
          <a:p>
            <a:pPr lvl="1"/>
            <a:r>
              <a:rPr lang="en-US" sz="2000" dirty="0"/>
              <a:t>51-131 vertical levels</a:t>
            </a:r>
          </a:p>
          <a:p>
            <a:pPr lvl="1"/>
            <a:r>
              <a:rPr lang="en-US" sz="2000" dirty="0"/>
              <a:t>15 min 2D &amp; 3hrly 3D output</a:t>
            </a:r>
          </a:p>
          <a:p>
            <a:r>
              <a:rPr lang="en-US" sz="2400" dirty="0"/>
              <a:t>40-day simulation</a:t>
            </a:r>
          </a:p>
          <a:p>
            <a:r>
              <a:rPr lang="en-US" sz="2400" dirty="0"/>
              <a:t>Explicit convection</a:t>
            </a:r>
          </a:p>
          <a:p>
            <a:r>
              <a:rPr lang="en-US" sz="2400" dirty="0"/>
              <a:t>Free running (not nudged)</a:t>
            </a:r>
          </a:p>
          <a:p>
            <a:endParaRPr lang="en-US" sz="2400" dirty="0"/>
          </a:p>
        </p:txBody>
      </p:sp>
      <p:sp>
        <p:nvSpPr>
          <p:cNvPr id="4" name="TextBox 3">
            <a:extLst>
              <a:ext uri="{FF2B5EF4-FFF2-40B4-BE49-F238E27FC236}">
                <a16:creationId xmlns:a16="http://schemas.microsoft.com/office/drawing/2014/main" id="{C1C4B104-0FB9-FBE7-F5A2-39D1F4DE2282}"/>
              </a:ext>
            </a:extLst>
          </p:cNvPr>
          <p:cNvSpPr txBox="1"/>
          <p:nvPr/>
        </p:nvSpPr>
        <p:spPr>
          <a:xfrm>
            <a:off x="9521371" y="6488668"/>
            <a:ext cx="2670629" cy="369332"/>
          </a:xfrm>
          <a:prstGeom prst="rect">
            <a:avLst/>
          </a:prstGeom>
          <a:noFill/>
        </p:spPr>
        <p:txBody>
          <a:bodyPr wrap="square">
            <a:spAutoFit/>
          </a:bodyPr>
          <a:lstStyle/>
          <a:p>
            <a:pPr marL="0" indent="0">
              <a:buNone/>
            </a:pPr>
            <a:r>
              <a:rPr lang="en-US" sz="1800" dirty="0">
                <a:solidFill>
                  <a:schemeClr val="tx1">
                    <a:lumMod val="50000"/>
                    <a:lumOff val="50000"/>
                  </a:schemeClr>
                </a:solidFill>
              </a:rPr>
              <a:t>(Stevens et al., 2019 PEPS)</a:t>
            </a:r>
          </a:p>
        </p:txBody>
      </p:sp>
      <p:sp>
        <p:nvSpPr>
          <p:cNvPr id="5" name="TextBox 4">
            <a:extLst>
              <a:ext uri="{FF2B5EF4-FFF2-40B4-BE49-F238E27FC236}">
                <a16:creationId xmlns:a16="http://schemas.microsoft.com/office/drawing/2014/main" id="{8DE86D25-8A10-81B4-43FD-E15B0654F1E1}"/>
              </a:ext>
            </a:extLst>
          </p:cNvPr>
          <p:cNvSpPr txBox="1"/>
          <p:nvPr/>
        </p:nvSpPr>
        <p:spPr>
          <a:xfrm>
            <a:off x="7082971" y="4804230"/>
            <a:ext cx="2995415" cy="369332"/>
          </a:xfrm>
          <a:prstGeom prst="rect">
            <a:avLst/>
          </a:prstGeom>
          <a:noFill/>
        </p:spPr>
        <p:txBody>
          <a:bodyPr wrap="square" rtlCol="0">
            <a:spAutoFit/>
          </a:bodyPr>
          <a:lstStyle/>
          <a:p>
            <a:pPr algn="r"/>
            <a:r>
              <a:rPr lang="en-US" dirty="0">
                <a:solidFill>
                  <a:schemeClr val="bg1">
                    <a:lumMod val="50000"/>
                  </a:schemeClr>
                </a:solidFill>
              </a:rPr>
              <a:t>Image courtesy of </a:t>
            </a:r>
            <a:r>
              <a:rPr lang="en-US" dirty="0" err="1">
                <a:solidFill>
                  <a:schemeClr val="bg1">
                    <a:lumMod val="50000"/>
                  </a:schemeClr>
                </a:solidFill>
              </a:rPr>
              <a:t>ESiWACE</a:t>
            </a:r>
            <a:endParaRPr lang="en-US" dirty="0">
              <a:solidFill>
                <a:schemeClr val="bg1">
                  <a:lumMod val="50000"/>
                </a:schemeClr>
              </a:solidFill>
            </a:endParaRPr>
          </a:p>
        </p:txBody>
      </p:sp>
    </p:spTree>
    <p:extLst>
      <p:ext uri="{BB962C8B-B14F-4D97-AF65-F5344CB8AC3E}">
        <p14:creationId xmlns:p14="http://schemas.microsoft.com/office/powerpoint/2010/main" val="2627235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F9BDE0-6B9A-E6EB-7E1F-F318D02D4A0F}"/>
              </a:ext>
            </a:extLst>
          </p:cNvPr>
          <p:cNvSpPr>
            <a:spLocks noGrp="1"/>
          </p:cNvSpPr>
          <p:nvPr>
            <p:ph type="title"/>
          </p:nvPr>
        </p:nvSpPr>
        <p:spPr>
          <a:xfrm>
            <a:off x="838200" y="227965"/>
            <a:ext cx="10515600" cy="1325563"/>
          </a:xfrm>
        </p:spPr>
        <p:txBody>
          <a:bodyPr anchor="ctr">
            <a:normAutofit/>
          </a:bodyPr>
          <a:lstStyle/>
          <a:p>
            <a:r>
              <a:rPr lang="en-US" sz="3600" b="1" dirty="0">
                <a:solidFill>
                  <a:schemeClr val="tx2"/>
                </a:solidFill>
                <a:latin typeface="Gill Sans SemiBold" panose="020B0502020104020203" pitchFamily="34" charset="-79"/>
                <a:cs typeface="Gill Sans SemiBold" panose="020B0502020104020203" pitchFamily="34" charset="-79"/>
              </a:rPr>
              <a:t>Models simulate the spatial pattern of OLR reasonably well compared to observations</a:t>
            </a:r>
          </a:p>
        </p:txBody>
      </p:sp>
      <p:sp>
        <p:nvSpPr>
          <p:cNvPr id="3" name="Content Placeholder 2">
            <a:extLst>
              <a:ext uri="{FF2B5EF4-FFF2-40B4-BE49-F238E27FC236}">
                <a16:creationId xmlns:a16="http://schemas.microsoft.com/office/drawing/2014/main" id="{B2CFE494-A9F4-F665-A613-AE64FE941729}"/>
              </a:ext>
            </a:extLst>
          </p:cNvPr>
          <p:cNvSpPr>
            <a:spLocks noGrp="1"/>
          </p:cNvSpPr>
          <p:nvPr>
            <p:ph idx="1"/>
          </p:nvPr>
        </p:nvSpPr>
        <p:spPr>
          <a:xfrm>
            <a:off x="809223" y="6227960"/>
            <a:ext cx="10515600" cy="395581"/>
          </a:xfrm>
        </p:spPr>
        <p:txBody>
          <a:bodyPr>
            <a:normAutofit lnSpcReduction="10000"/>
          </a:bodyPr>
          <a:lstStyle/>
          <a:p>
            <a:pPr marL="0" indent="0" algn="ctr">
              <a:buNone/>
            </a:pPr>
            <a:r>
              <a:rPr lang="en-US" sz="2400" dirty="0"/>
              <a:t>Main differences are land-ocean contrasts</a:t>
            </a:r>
          </a:p>
        </p:txBody>
      </p:sp>
      <p:pic>
        <p:nvPicPr>
          <p:cNvPr id="2" name="Picture 1">
            <a:extLst>
              <a:ext uri="{FF2B5EF4-FFF2-40B4-BE49-F238E27FC236}">
                <a16:creationId xmlns:a16="http://schemas.microsoft.com/office/drawing/2014/main" id="{B9507A30-DC29-FBFB-79FD-B2B5262977E5}"/>
              </a:ext>
            </a:extLst>
          </p:cNvPr>
          <p:cNvPicPr>
            <a:picLocks noChangeAspect="1"/>
          </p:cNvPicPr>
          <p:nvPr/>
        </p:nvPicPr>
        <p:blipFill rotWithShape="1">
          <a:blip r:embed="rId3"/>
          <a:srcRect l="619" t="-610" r="9169" b="43369"/>
          <a:stretch/>
        </p:blipFill>
        <p:spPr>
          <a:xfrm>
            <a:off x="0" y="1653015"/>
            <a:ext cx="5533534" cy="4213327"/>
          </a:xfrm>
          <a:prstGeom prst="rect">
            <a:avLst/>
          </a:prstGeom>
        </p:spPr>
      </p:pic>
      <p:pic>
        <p:nvPicPr>
          <p:cNvPr id="5" name="Picture 4">
            <a:extLst>
              <a:ext uri="{FF2B5EF4-FFF2-40B4-BE49-F238E27FC236}">
                <a16:creationId xmlns:a16="http://schemas.microsoft.com/office/drawing/2014/main" id="{7D088332-BD68-928F-05BF-4F2E85CB99D3}"/>
              </a:ext>
            </a:extLst>
          </p:cNvPr>
          <p:cNvPicPr>
            <a:picLocks noChangeAspect="1"/>
          </p:cNvPicPr>
          <p:nvPr/>
        </p:nvPicPr>
        <p:blipFill rotWithShape="1">
          <a:blip r:embed="rId3"/>
          <a:srcRect l="9316" t="55851" r="9282" b="-514"/>
          <a:stretch/>
        </p:blipFill>
        <p:spPr>
          <a:xfrm>
            <a:off x="5572120" y="2711468"/>
            <a:ext cx="4993065" cy="3287498"/>
          </a:xfrm>
          <a:prstGeom prst="rect">
            <a:avLst/>
          </a:prstGeom>
        </p:spPr>
      </p:pic>
      <p:sp>
        <p:nvSpPr>
          <p:cNvPr id="9" name="TextBox 8">
            <a:extLst>
              <a:ext uri="{FF2B5EF4-FFF2-40B4-BE49-F238E27FC236}">
                <a16:creationId xmlns:a16="http://schemas.microsoft.com/office/drawing/2014/main" id="{310EB3CC-0D99-B7C9-5779-07B40E545F8B}"/>
              </a:ext>
            </a:extLst>
          </p:cNvPr>
          <p:cNvSpPr txBox="1"/>
          <p:nvPr/>
        </p:nvSpPr>
        <p:spPr>
          <a:xfrm rot="16200000">
            <a:off x="-254921" y="2047215"/>
            <a:ext cx="917544" cy="231237"/>
          </a:xfrm>
          <a:prstGeom prst="rect">
            <a:avLst/>
          </a:prstGeom>
          <a:solidFill>
            <a:schemeClr val="bg1"/>
          </a:solidFill>
        </p:spPr>
        <p:txBody>
          <a:bodyPr wrap="square" rtlCol="0">
            <a:spAutoFit/>
          </a:bodyPr>
          <a:lstStyle/>
          <a:p>
            <a:pPr algn="ctr"/>
            <a:r>
              <a:rPr lang="en-US" sz="1400" dirty="0"/>
              <a:t>Latitude</a:t>
            </a:r>
          </a:p>
        </p:txBody>
      </p:sp>
      <p:sp>
        <p:nvSpPr>
          <p:cNvPr id="11" name="TextBox 10">
            <a:extLst>
              <a:ext uri="{FF2B5EF4-FFF2-40B4-BE49-F238E27FC236}">
                <a16:creationId xmlns:a16="http://schemas.microsoft.com/office/drawing/2014/main" id="{7D3CB356-E222-1F2F-4FC3-8C14A2E87602}"/>
              </a:ext>
            </a:extLst>
          </p:cNvPr>
          <p:cNvSpPr txBox="1"/>
          <p:nvPr/>
        </p:nvSpPr>
        <p:spPr>
          <a:xfrm rot="16200000">
            <a:off x="-254920" y="3082903"/>
            <a:ext cx="917544" cy="231237"/>
          </a:xfrm>
          <a:prstGeom prst="rect">
            <a:avLst/>
          </a:prstGeom>
          <a:solidFill>
            <a:schemeClr val="bg1"/>
          </a:solidFill>
        </p:spPr>
        <p:txBody>
          <a:bodyPr wrap="square" rtlCol="0">
            <a:spAutoFit/>
          </a:bodyPr>
          <a:lstStyle/>
          <a:p>
            <a:pPr algn="ctr"/>
            <a:r>
              <a:rPr lang="en-US" sz="1400" dirty="0"/>
              <a:t>Latitude</a:t>
            </a:r>
          </a:p>
        </p:txBody>
      </p:sp>
      <p:sp>
        <p:nvSpPr>
          <p:cNvPr id="12" name="TextBox 11">
            <a:extLst>
              <a:ext uri="{FF2B5EF4-FFF2-40B4-BE49-F238E27FC236}">
                <a16:creationId xmlns:a16="http://schemas.microsoft.com/office/drawing/2014/main" id="{41810524-528C-5332-0CE5-415CADD61AFC}"/>
              </a:ext>
            </a:extLst>
          </p:cNvPr>
          <p:cNvSpPr txBox="1"/>
          <p:nvPr/>
        </p:nvSpPr>
        <p:spPr>
          <a:xfrm rot="16200000">
            <a:off x="-254921" y="4118591"/>
            <a:ext cx="917544" cy="231237"/>
          </a:xfrm>
          <a:prstGeom prst="rect">
            <a:avLst/>
          </a:prstGeom>
          <a:solidFill>
            <a:schemeClr val="bg1"/>
          </a:solidFill>
        </p:spPr>
        <p:txBody>
          <a:bodyPr wrap="square" rtlCol="0">
            <a:spAutoFit/>
          </a:bodyPr>
          <a:lstStyle/>
          <a:p>
            <a:pPr algn="ctr"/>
            <a:r>
              <a:rPr lang="en-US" sz="1400" dirty="0"/>
              <a:t>Latitude</a:t>
            </a:r>
          </a:p>
        </p:txBody>
      </p:sp>
      <p:sp>
        <p:nvSpPr>
          <p:cNvPr id="13" name="TextBox 12">
            <a:extLst>
              <a:ext uri="{FF2B5EF4-FFF2-40B4-BE49-F238E27FC236}">
                <a16:creationId xmlns:a16="http://schemas.microsoft.com/office/drawing/2014/main" id="{075958FA-342C-67EA-01D8-FEEAC3878167}"/>
              </a:ext>
            </a:extLst>
          </p:cNvPr>
          <p:cNvSpPr txBox="1"/>
          <p:nvPr/>
        </p:nvSpPr>
        <p:spPr>
          <a:xfrm rot="16200000">
            <a:off x="-254921" y="5164783"/>
            <a:ext cx="917544" cy="231237"/>
          </a:xfrm>
          <a:prstGeom prst="rect">
            <a:avLst/>
          </a:prstGeom>
          <a:solidFill>
            <a:schemeClr val="bg1"/>
          </a:solidFill>
        </p:spPr>
        <p:txBody>
          <a:bodyPr wrap="square" rtlCol="0">
            <a:spAutoFit/>
          </a:bodyPr>
          <a:lstStyle/>
          <a:p>
            <a:pPr algn="ctr"/>
            <a:r>
              <a:rPr lang="en-US" sz="1400" dirty="0"/>
              <a:t>Latitude</a:t>
            </a:r>
          </a:p>
        </p:txBody>
      </p:sp>
      <p:pic>
        <p:nvPicPr>
          <p:cNvPr id="17" name="Picture 16">
            <a:extLst>
              <a:ext uri="{FF2B5EF4-FFF2-40B4-BE49-F238E27FC236}">
                <a16:creationId xmlns:a16="http://schemas.microsoft.com/office/drawing/2014/main" id="{42FCDB0F-1807-DA12-A888-288369AA57B6}"/>
              </a:ext>
            </a:extLst>
          </p:cNvPr>
          <p:cNvPicPr>
            <a:picLocks noChangeAspect="1"/>
          </p:cNvPicPr>
          <p:nvPr/>
        </p:nvPicPr>
        <p:blipFill rotWithShape="1">
          <a:blip r:embed="rId3"/>
          <a:srcRect l="9316" t="96332" r="9282" b="-514"/>
          <a:stretch/>
        </p:blipFill>
        <p:spPr>
          <a:xfrm>
            <a:off x="528033" y="5710042"/>
            <a:ext cx="4993065" cy="307778"/>
          </a:xfrm>
          <a:prstGeom prst="rect">
            <a:avLst/>
          </a:prstGeom>
        </p:spPr>
      </p:pic>
      <p:grpSp>
        <p:nvGrpSpPr>
          <p:cNvPr id="15" name="Group 14">
            <a:extLst>
              <a:ext uri="{FF2B5EF4-FFF2-40B4-BE49-F238E27FC236}">
                <a16:creationId xmlns:a16="http://schemas.microsoft.com/office/drawing/2014/main" id="{DB62AA80-4E14-438B-0775-0B64269B1C00}"/>
              </a:ext>
            </a:extLst>
          </p:cNvPr>
          <p:cNvGrpSpPr/>
          <p:nvPr/>
        </p:nvGrpSpPr>
        <p:grpSpPr>
          <a:xfrm>
            <a:off x="10470414" y="2023587"/>
            <a:ext cx="1647180" cy="3267413"/>
            <a:chOff x="10643101" y="2138442"/>
            <a:chExt cx="1647180" cy="3267413"/>
          </a:xfrm>
        </p:grpSpPr>
        <p:pic>
          <p:nvPicPr>
            <p:cNvPr id="6" name="Picture 5">
              <a:extLst>
                <a:ext uri="{FF2B5EF4-FFF2-40B4-BE49-F238E27FC236}">
                  <a16:creationId xmlns:a16="http://schemas.microsoft.com/office/drawing/2014/main" id="{2C5ACF50-0DE1-784E-43EC-52D0ECD97342}"/>
                </a:ext>
              </a:extLst>
            </p:cNvPr>
            <p:cNvPicPr>
              <a:picLocks noChangeAspect="1"/>
            </p:cNvPicPr>
            <p:nvPr/>
          </p:nvPicPr>
          <p:blipFill rotWithShape="1">
            <a:blip r:embed="rId4">
              <a:extLst>
                <a:ext uri="{28A0092B-C50C-407E-A947-70E740481C1C}">
                  <a14:useLocalDpi xmlns:a14="http://schemas.microsoft.com/office/drawing/2010/main" val="0"/>
                </a:ext>
              </a:extLst>
            </a:blip>
            <a:srcRect l="77271" t="17939" b="18614"/>
            <a:stretch/>
          </p:blipFill>
          <p:spPr>
            <a:xfrm>
              <a:off x="10643101" y="2138442"/>
              <a:ext cx="1647180" cy="3267413"/>
            </a:xfrm>
            <a:prstGeom prst="rect">
              <a:avLst/>
            </a:prstGeom>
          </p:spPr>
        </p:pic>
        <p:grpSp>
          <p:nvGrpSpPr>
            <p:cNvPr id="10" name="Group 9">
              <a:extLst>
                <a:ext uri="{FF2B5EF4-FFF2-40B4-BE49-F238E27FC236}">
                  <a16:creationId xmlns:a16="http://schemas.microsoft.com/office/drawing/2014/main" id="{62381B23-DCBA-1F8D-2DBC-1F4D6ACD55B6}"/>
                </a:ext>
              </a:extLst>
            </p:cNvPr>
            <p:cNvGrpSpPr/>
            <p:nvPr/>
          </p:nvGrpSpPr>
          <p:grpSpPr>
            <a:xfrm>
              <a:off x="10981158" y="2436645"/>
              <a:ext cx="787729" cy="2883984"/>
              <a:chOff x="10829475" y="2901122"/>
              <a:chExt cx="787729" cy="2883984"/>
            </a:xfrm>
          </p:grpSpPr>
          <p:sp>
            <p:nvSpPr>
              <p:cNvPr id="18" name="TextBox 17">
                <a:extLst>
                  <a:ext uri="{FF2B5EF4-FFF2-40B4-BE49-F238E27FC236}">
                    <a16:creationId xmlns:a16="http://schemas.microsoft.com/office/drawing/2014/main" id="{9FD05877-7947-53D7-8967-567D77EB04AC}"/>
                  </a:ext>
                </a:extLst>
              </p:cNvPr>
              <p:cNvSpPr txBox="1"/>
              <p:nvPr/>
            </p:nvSpPr>
            <p:spPr>
              <a:xfrm rot="16200000">
                <a:off x="10740535" y="3997892"/>
                <a:ext cx="1445561" cy="307777"/>
              </a:xfrm>
              <a:prstGeom prst="rect">
                <a:avLst/>
              </a:prstGeom>
              <a:solidFill>
                <a:schemeClr val="bg1"/>
              </a:solidFill>
            </p:spPr>
            <p:txBody>
              <a:bodyPr wrap="square" rtlCol="0">
                <a:spAutoFit/>
              </a:bodyPr>
              <a:lstStyle/>
              <a:p>
                <a:pPr algn="ctr"/>
                <a:r>
                  <a:rPr lang="en-US" sz="1400" dirty="0"/>
                  <a:t>OLR (W/m2)</a:t>
                </a:r>
              </a:p>
            </p:txBody>
          </p:sp>
          <p:sp>
            <p:nvSpPr>
              <p:cNvPr id="19" name="TextBox 18">
                <a:extLst>
                  <a:ext uri="{FF2B5EF4-FFF2-40B4-BE49-F238E27FC236}">
                    <a16:creationId xmlns:a16="http://schemas.microsoft.com/office/drawing/2014/main" id="{8F835830-2EA2-1BE5-EA91-33E94B442AB5}"/>
                  </a:ext>
                </a:extLst>
              </p:cNvPr>
              <p:cNvSpPr txBox="1"/>
              <p:nvPr/>
            </p:nvSpPr>
            <p:spPr>
              <a:xfrm>
                <a:off x="10882251" y="2901122"/>
                <a:ext cx="470042" cy="307777"/>
              </a:xfrm>
              <a:prstGeom prst="rect">
                <a:avLst/>
              </a:prstGeom>
              <a:solidFill>
                <a:schemeClr val="bg1"/>
              </a:solidFill>
            </p:spPr>
            <p:txBody>
              <a:bodyPr wrap="square" rtlCol="0">
                <a:spAutoFit/>
              </a:bodyPr>
              <a:lstStyle/>
              <a:p>
                <a:r>
                  <a:rPr lang="en-US" sz="1400" dirty="0"/>
                  <a:t>300</a:t>
                </a:r>
              </a:p>
            </p:txBody>
          </p:sp>
          <p:sp>
            <p:nvSpPr>
              <p:cNvPr id="20" name="TextBox 19">
                <a:extLst>
                  <a:ext uri="{FF2B5EF4-FFF2-40B4-BE49-F238E27FC236}">
                    <a16:creationId xmlns:a16="http://schemas.microsoft.com/office/drawing/2014/main" id="{400E4EF7-B874-E3A0-FA70-E74C3138DD07}"/>
                  </a:ext>
                </a:extLst>
              </p:cNvPr>
              <p:cNvSpPr txBox="1"/>
              <p:nvPr/>
            </p:nvSpPr>
            <p:spPr>
              <a:xfrm>
                <a:off x="10870237" y="3329372"/>
                <a:ext cx="470042" cy="307777"/>
              </a:xfrm>
              <a:prstGeom prst="rect">
                <a:avLst/>
              </a:prstGeom>
              <a:solidFill>
                <a:schemeClr val="bg1"/>
              </a:solidFill>
            </p:spPr>
            <p:txBody>
              <a:bodyPr wrap="square" rtlCol="0">
                <a:spAutoFit/>
              </a:bodyPr>
              <a:lstStyle/>
              <a:p>
                <a:r>
                  <a:rPr lang="en-US" sz="1400" dirty="0"/>
                  <a:t>280</a:t>
                </a:r>
              </a:p>
            </p:txBody>
          </p:sp>
          <p:sp>
            <p:nvSpPr>
              <p:cNvPr id="21" name="TextBox 20">
                <a:extLst>
                  <a:ext uri="{FF2B5EF4-FFF2-40B4-BE49-F238E27FC236}">
                    <a16:creationId xmlns:a16="http://schemas.microsoft.com/office/drawing/2014/main" id="{8E55D438-0C0A-42DB-DA5C-1C0D71C6D137}"/>
                  </a:ext>
                </a:extLst>
              </p:cNvPr>
              <p:cNvSpPr txBox="1"/>
              <p:nvPr/>
            </p:nvSpPr>
            <p:spPr>
              <a:xfrm>
                <a:off x="10882251" y="3599258"/>
                <a:ext cx="470042" cy="599772"/>
              </a:xfrm>
              <a:prstGeom prst="rect">
                <a:avLst/>
              </a:prstGeom>
              <a:solidFill>
                <a:schemeClr val="bg1"/>
              </a:solidFill>
            </p:spPr>
            <p:txBody>
              <a:bodyPr wrap="square" rtlCol="0" anchor="ctr">
                <a:spAutoFit/>
              </a:bodyPr>
              <a:lstStyle/>
              <a:p>
                <a:r>
                  <a:rPr lang="en-US" sz="1400" dirty="0"/>
                  <a:t>260</a:t>
                </a:r>
              </a:p>
            </p:txBody>
          </p:sp>
          <p:sp>
            <p:nvSpPr>
              <p:cNvPr id="22" name="TextBox 21">
                <a:extLst>
                  <a:ext uri="{FF2B5EF4-FFF2-40B4-BE49-F238E27FC236}">
                    <a16:creationId xmlns:a16="http://schemas.microsoft.com/office/drawing/2014/main" id="{23E3801F-64D0-5EF4-7995-C03B2DDA6BC0}"/>
                  </a:ext>
                </a:extLst>
              </p:cNvPr>
              <p:cNvSpPr txBox="1"/>
              <p:nvPr/>
            </p:nvSpPr>
            <p:spPr>
              <a:xfrm>
                <a:off x="10884572" y="4185657"/>
                <a:ext cx="470042" cy="307777"/>
              </a:xfrm>
              <a:prstGeom prst="rect">
                <a:avLst/>
              </a:prstGeom>
              <a:solidFill>
                <a:schemeClr val="bg1"/>
              </a:solidFill>
            </p:spPr>
            <p:txBody>
              <a:bodyPr wrap="square" rtlCol="0">
                <a:spAutoFit/>
              </a:bodyPr>
              <a:lstStyle/>
              <a:p>
                <a:r>
                  <a:rPr lang="en-US" sz="1400" dirty="0"/>
                  <a:t>240</a:t>
                </a:r>
              </a:p>
            </p:txBody>
          </p:sp>
          <p:sp>
            <p:nvSpPr>
              <p:cNvPr id="23" name="TextBox 22">
                <a:extLst>
                  <a:ext uri="{FF2B5EF4-FFF2-40B4-BE49-F238E27FC236}">
                    <a16:creationId xmlns:a16="http://schemas.microsoft.com/office/drawing/2014/main" id="{84ADD362-A80B-90B7-55F6-77E1B6AB0E3F}"/>
                  </a:ext>
                </a:extLst>
              </p:cNvPr>
              <p:cNvSpPr txBox="1"/>
              <p:nvPr/>
            </p:nvSpPr>
            <p:spPr>
              <a:xfrm>
                <a:off x="10882251" y="4651950"/>
                <a:ext cx="470042" cy="307777"/>
              </a:xfrm>
              <a:prstGeom prst="rect">
                <a:avLst/>
              </a:prstGeom>
              <a:solidFill>
                <a:schemeClr val="bg1"/>
              </a:solidFill>
            </p:spPr>
            <p:txBody>
              <a:bodyPr wrap="square" rtlCol="0">
                <a:spAutoFit/>
              </a:bodyPr>
              <a:lstStyle/>
              <a:p>
                <a:r>
                  <a:rPr lang="en-US" sz="1400" dirty="0"/>
                  <a:t>220</a:t>
                </a:r>
              </a:p>
            </p:txBody>
          </p:sp>
          <p:sp>
            <p:nvSpPr>
              <p:cNvPr id="24" name="TextBox 23">
                <a:extLst>
                  <a:ext uri="{FF2B5EF4-FFF2-40B4-BE49-F238E27FC236}">
                    <a16:creationId xmlns:a16="http://schemas.microsoft.com/office/drawing/2014/main" id="{DA0E36FD-7CCA-7D15-A1ED-5F2EB0E5A34C}"/>
                  </a:ext>
                </a:extLst>
              </p:cNvPr>
              <p:cNvSpPr txBox="1"/>
              <p:nvPr/>
            </p:nvSpPr>
            <p:spPr>
              <a:xfrm>
                <a:off x="10882251" y="5062674"/>
                <a:ext cx="470042" cy="307777"/>
              </a:xfrm>
              <a:prstGeom prst="rect">
                <a:avLst/>
              </a:prstGeom>
              <a:solidFill>
                <a:schemeClr val="bg1"/>
              </a:solidFill>
            </p:spPr>
            <p:txBody>
              <a:bodyPr wrap="square" rtlCol="0">
                <a:spAutoFit/>
              </a:bodyPr>
              <a:lstStyle/>
              <a:p>
                <a:r>
                  <a:rPr lang="en-US" sz="1400" dirty="0"/>
                  <a:t>200</a:t>
                </a:r>
              </a:p>
            </p:txBody>
          </p:sp>
          <p:sp>
            <p:nvSpPr>
              <p:cNvPr id="25" name="TextBox 24">
                <a:extLst>
                  <a:ext uri="{FF2B5EF4-FFF2-40B4-BE49-F238E27FC236}">
                    <a16:creationId xmlns:a16="http://schemas.microsoft.com/office/drawing/2014/main" id="{E5929637-7552-3ABF-AEC6-672921FE7FF2}"/>
                  </a:ext>
                </a:extLst>
              </p:cNvPr>
              <p:cNvSpPr txBox="1"/>
              <p:nvPr/>
            </p:nvSpPr>
            <p:spPr>
              <a:xfrm>
                <a:off x="10882251" y="5477329"/>
                <a:ext cx="470042" cy="307777"/>
              </a:xfrm>
              <a:prstGeom prst="rect">
                <a:avLst/>
              </a:prstGeom>
              <a:solidFill>
                <a:schemeClr val="bg1"/>
              </a:solidFill>
            </p:spPr>
            <p:txBody>
              <a:bodyPr wrap="square" rtlCol="0">
                <a:spAutoFit/>
              </a:bodyPr>
              <a:lstStyle/>
              <a:p>
                <a:r>
                  <a:rPr lang="en-US" sz="1400" dirty="0"/>
                  <a:t>180</a:t>
                </a:r>
              </a:p>
            </p:txBody>
          </p:sp>
          <p:cxnSp>
            <p:nvCxnSpPr>
              <p:cNvPr id="29" name="Straight Connector 28">
                <a:extLst>
                  <a:ext uri="{FF2B5EF4-FFF2-40B4-BE49-F238E27FC236}">
                    <a16:creationId xmlns:a16="http://schemas.microsoft.com/office/drawing/2014/main" id="{56EE7B25-C520-4333-2EE4-33B17D7EBE5B}"/>
                  </a:ext>
                </a:extLst>
              </p:cNvPr>
              <p:cNvCxnSpPr>
                <a:cxnSpLocks/>
              </p:cNvCxnSpPr>
              <p:nvPr/>
            </p:nvCxnSpPr>
            <p:spPr>
              <a:xfrm>
                <a:off x="10829475" y="3055010"/>
                <a:ext cx="10037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C07D15-2BE2-0C07-B9B3-23CEF4674DFB}"/>
                  </a:ext>
                </a:extLst>
              </p:cNvPr>
              <p:cNvCxnSpPr>
                <a:cxnSpLocks/>
              </p:cNvCxnSpPr>
              <p:nvPr/>
            </p:nvCxnSpPr>
            <p:spPr>
              <a:xfrm>
                <a:off x="10831044" y="3480789"/>
                <a:ext cx="10037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E477087-6F2D-90AC-51FB-A4DF20F41F79}"/>
                  </a:ext>
                </a:extLst>
              </p:cNvPr>
              <p:cNvCxnSpPr>
                <a:cxnSpLocks/>
              </p:cNvCxnSpPr>
              <p:nvPr/>
            </p:nvCxnSpPr>
            <p:spPr>
              <a:xfrm>
                <a:off x="10831044" y="3914424"/>
                <a:ext cx="10037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79C326-D9FF-CD1A-2A38-B96470175FF0}"/>
                  </a:ext>
                </a:extLst>
              </p:cNvPr>
              <p:cNvCxnSpPr>
                <a:cxnSpLocks/>
              </p:cNvCxnSpPr>
              <p:nvPr/>
            </p:nvCxnSpPr>
            <p:spPr>
              <a:xfrm>
                <a:off x="10831044" y="4348054"/>
                <a:ext cx="10037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494E425-C987-F943-6D82-AB68A4285646}"/>
                  </a:ext>
                </a:extLst>
              </p:cNvPr>
              <p:cNvCxnSpPr>
                <a:cxnSpLocks/>
              </p:cNvCxnSpPr>
              <p:nvPr/>
            </p:nvCxnSpPr>
            <p:spPr>
              <a:xfrm>
                <a:off x="10831044" y="4800546"/>
                <a:ext cx="10037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9981224-902D-3DC2-05CA-47D96B7E8986}"/>
                  </a:ext>
                </a:extLst>
              </p:cNvPr>
              <p:cNvCxnSpPr>
                <a:cxnSpLocks/>
              </p:cNvCxnSpPr>
              <p:nvPr/>
            </p:nvCxnSpPr>
            <p:spPr>
              <a:xfrm>
                <a:off x="10831043" y="5215316"/>
                <a:ext cx="10037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E5256C-C805-A3B5-090E-58F5609AEF91}"/>
                  </a:ext>
                </a:extLst>
              </p:cNvPr>
              <p:cNvCxnSpPr>
                <a:cxnSpLocks/>
              </p:cNvCxnSpPr>
              <p:nvPr/>
            </p:nvCxnSpPr>
            <p:spPr>
              <a:xfrm>
                <a:off x="10831043" y="5639527"/>
                <a:ext cx="10037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 name="TextBox 15">
            <a:extLst>
              <a:ext uri="{FF2B5EF4-FFF2-40B4-BE49-F238E27FC236}">
                <a16:creationId xmlns:a16="http://schemas.microsoft.com/office/drawing/2014/main" id="{B113036D-B1C2-F1C8-E4D0-F9FFC636E81A}"/>
              </a:ext>
            </a:extLst>
          </p:cNvPr>
          <p:cNvSpPr txBox="1"/>
          <p:nvPr/>
        </p:nvSpPr>
        <p:spPr>
          <a:xfrm>
            <a:off x="7536728" y="5813853"/>
            <a:ext cx="917544" cy="307777"/>
          </a:xfrm>
          <a:prstGeom prst="rect">
            <a:avLst/>
          </a:prstGeom>
          <a:solidFill>
            <a:schemeClr val="bg1"/>
          </a:solidFill>
        </p:spPr>
        <p:txBody>
          <a:bodyPr wrap="square" rtlCol="0">
            <a:spAutoFit/>
          </a:bodyPr>
          <a:lstStyle/>
          <a:p>
            <a:pPr algn="ctr"/>
            <a:r>
              <a:rPr lang="en-US" sz="1400" dirty="0"/>
              <a:t>Longitude</a:t>
            </a:r>
          </a:p>
        </p:txBody>
      </p:sp>
      <p:sp>
        <p:nvSpPr>
          <p:cNvPr id="14" name="TextBox 13">
            <a:extLst>
              <a:ext uri="{FF2B5EF4-FFF2-40B4-BE49-F238E27FC236}">
                <a16:creationId xmlns:a16="http://schemas.microsoft.com/office/drawing/2014/main" id="{1152333B-3C91-6046-0DC7-0C28B1AA580F}"/>
              </a:ext>
            </a:extLst>
          </p:cNvPr>
          <p:cNvSpPr txBox="1"/>
          <p:nvPr/>
        </p:nvSpPr>
        <p:spPr>
          <a:xfrm>
            <a:off x="2565793" y="5841833"/>
            <a:ext cx="917544" cy="279797"/>
          </a:xfrm>
          <a:prstGeom prst="rect">
            <a:avLst/>
          </a:prstGeom>
          <a:solidFill>
            <a:schemeClr val="bg1"/>
          </a:solidFill>
        </p:spPr>
        <p:txBody>
          <a:bodyPr wrap="square" rtlCol="0">
            <a:spAutoFit/>
          </a:bodyPr>
          <a:lstStyle/>
          <a:p>
            <a:pPr algn="ctr"/>
            <a:r>
              <a:rPr lang="en-US" sz="1400" dirty="0"/>
              <a:t>Longitude</a:t>
            </a:r>
          </a:p>
        </p:txBody>
      </p:sp>
      <p:sp>
        <p:nvSpPr>
          <p:cNvPr id="40" name="TextBox 39">
            <a:extLst>
              <a:ext uri="{FF2B5EF4-FFF2-40B4-BE49-F238E27FC236}">
                <a16:creationId xmlns:a16="http://schemas.microsoft.com/office/drawing/2014/main" id="{9532EC53-9EE5-9AA2-1F64-BB88D09FEE5E}"/>
              </a:ext>
            </a:extLst>
          </p:cNvPr>
          <p:cNvSpPr txBox="1"/>
          <p:nvPr/>
        </p:nvSpPr>
        <p:spPr>
          <a:xfrm>
            <a:off x="2228725" y="1477115"/>
            <a:ext cx="1591679" cy="307777"/>
          </a:xfrm>
          <a:prstGeom prst="rect">
            <a:avLst/>
          </a:prstGeom>
          <a:noFill/>
        </p:spPr>
        <p:txBody>
          <a:bodyPr wrap="square" rtlCol="0">
            <a:spAutoFit/>
          </a:bodyPr>
          <a:lstStyle/>
          <a:p>
            <a:pPr algn="ctr"/>
            <a:r>
              <a:rPr lang="en-US" sz="1400" dirty="0"/>
              <a:t>CERES SYN1 deg</a:t>
            </a:r>
          </a:p>
        </p:txBody>
      </p:sp>
      <p:sp>
        <p:nvSpPr>
          <p:cNvPr id="41" name="TextBox 40">
            <a:extLst>
              <a:ext uri="{FF2B5EF4-FFF2-40B4-BE49-F238E27FC236}">
                <a16:creationId xmlns:a16="http://schemas.microsoft.com/office/drawing/2014/main" id="{C626FEEE-0E40-3D01-CBDC-F705D73E70A0}"/>
              </a:ext>
            </a:extLst>
          </p:cNvPr>
          <p:cNvSpPr txBox="1"/>
          <p:nvPr/>
        </p:nvSpPr>
        <p:spPr>
          <a:xfrm>
            <a:off x="2228725" y="2545387"/>
            <a:ext cx="1591679" cy="307777"/>
          </a:xfrm>
          <a:prstGeom prst="rect">
            <a:avLst/>
          </a:prstGeom>
          <a:noFill/>
        </p:spPr>
        <p:txBody>
          <a:bodyPr wrap="square" rtlCol="0">
            <a:spAutoFit/>
          </a:bodyPr>
          <a:lstStyle/>
          <a:p>
            <a:pPr algn="ctr"/>
            <a:r>
              <a:rPr lang="en-US" sz="1400" dirty="0"/>
              <a:t>SCREAM</a:t>
            </a:r>
          </a:p>
        </p:txBody>
      </p:sp>
      <p:sp>
        <p:nvSpPr>
          <p:cNvPr id="42" name="TextBox 41">
            <a:extLst>
              <a:ext uri="{FF2B5EF4-FFF2-40B4-BE49-F238E27FC236}">
                <a16:creationId xmlns:a16="http://schemas.microsoft.com/office/drawing/2014/main" id="{3C5D74DC-D3FA-CD74-B98C-A78D89778796}"/>
              </a:ext>
            </a:extLst>
          </p:cNvPr>
          <p:cNvSpPr txBox="1"/>
          <p:nvPr/>
        </p:nvSpPr>
        <p:spPr>
          <a:xfrm>
            <a:off x="2228725" y="3570860"/>
            <a:ext cx="1591679" cy="307777"/>
          </a:xfrm>
          <a:prstGeom prst="rect">
            <a:avLst/>
          </a:prstGeom>
          <a:noFill/>
        </p:spPr>
        <p:txBody>
          <a:bodyPr wrap="square" rtlCol="0">
            <a:spAutoFit/>
          </a:bodyPr>
          <a:lstStyle/>
          <a:p>
            <a:pPr algn="ctr"/>
            <a:r>
              <a:rPr lang="en-US" sz="1400" dirty="0"/>
              <a:t>SAM</a:t>
            </a:r>
          </a:p>
        </p:txBody>
      </p:sp>
      <p:sp>
        <p:nvSpPr>
          <p:cNvPr id="43" name="TextBox 42">
            <a:extLst>
              <a:ext uri="{FF2B5EF4-FFF2-40B4-BE49-F238E27FC236}">
                <a16:creationId xmlns:a16="http://schemas.microsoft.com/office/drawing/2014/main" id="{1154A648-2812-3D0E-A9D5-35DF0E93E848}"/>
              </a:ext>
            </a:extLst>
          </p:cNvPr>
          <p:cNvSpPr txBox="1"/>
          <p:nvPr/>
        </p:nvSpPr>
        <p:spPr>
          <a:xfrm>
            <a:off x="2255573" y="4604432"/>
            <a:ext cx="1591679" cy="307777"/>
          </a:xfrm>
          <a:prstGeom prst="rect">
            <a:avLst/>
          </a:prstGeom>
          <a:noFill/>
        </p:spPr>
        <p:txBody>
          <a:bodyPr wrap="square" rtlCol="0">
            <a:spAutoFit/>
          </a:bodyPr>
          <a:lstStyle/>
          <a:p>
            <a:pPr algn="ctr"/>
            <a:r>
              <a:rPr lang="en-US" sz="1400" dirty="0"/>
              <a:t>ARPEGE</a:t>
            </a:r>
          </a:p>
        </p:txBody>
      </p:sp>
      <p:sp>
        <p:nvSpPr>
          <p:cNvPr id="45" name="TextBox 44">
            <a:extLst>
              <a:ext uri="{FF2B5EF4-FFF2-40B4-BE49-F238E27FC236}">
                <a16:creationId xmlns:a16="http://schemas.microsoft.com/office/drawing/2014/main" id="{F45694F4-37D2-DFC7-822A-ADFCDF5034EC}"/>
              </a:ext>
            </a:extLst>
          </p:cNvPr>
          <p:cNvSpPr txBox="1"/>
          <p:nvPr/>
        </p:nvSpPr>
        <p:spPr>
          <a:xfrm>
            <a:off x="7272811" y="3591367"/>
            <a:ext cx="1591679" cy="307777"/>
          </a:xfrm>
          <a:prstGeom prst="rect">
            <a:avLst/>
          </a:prstGeom>
          <a:noFill/>
        </p:spPr>
        <p:txBody>
          <a:bodyPr wrap="square" rtlCol="0">
            <a:spAutoFit/>
          </a:bodyPr>
          <a:lstStyle/>
          <a:p>
            <a:pPr algn="ctr"/>
            <a:r>
              <a:rPr lang="en-US" sz="1400" dirty="0"/>
              <a:t>UM</a:t>
            </a:r>
          </a:p>
        </p:txBody>
      </p:sp>
      <p:sp>
        <p:nvSpPr>
          <p:cNvPr id="46" name="TextBox 45">
            <a:extLst>
              <a:ext uri="{FF2B5EF4-FFF2-40B4-BE49-F238E27FC236}">
                <a16:creationId xmlns:a16="http://schemas.microsoft.com/office/drawing/2014/main" id="{4C56FBAF-4189-151E-20EC-F9A505F597EF}"/>
              </a:ext>
            </a:extLst>
          </p:cNvPr>
          <p:cNvSpPr txBox="1"/>
          <p:nvPr/>
        </p:nvSpPr>
        <p:spPr>
          <a:xfrm>
            <a:off x="7272810" y="4604431"/>
            <a:ext cx="1591679" cy="307777"/>
          </a:xfrm>
          <a:prstGeom prst="rect">
            <a:avLst/>
          </a:prstGeom>
          <a:noFill/>
        </p:spPr>
        <p:txBody>
          <a:bodyPr wrap="square" rtlCol="0">
            <a:spAutoFit/>
          </a:bodyPr>
          <a:lstStyle/>
          <a:p>
            <a:pPr algn="ctr"/>
            <a:r>
              <a:rPr lang="en-US" sz="1400" dirty="0"/>
              <a:t>GEOS</a:t>
            </a:r>
          </a:p>
        </p:txBody>
      </p:sp>
      <p:pic>
        <p:nvPicPr>
          <p:cNvPr id="4" name="Picture 3">
            <a:extLst>
              <a:ext uri="{FF2B5EF4-FFF2-40B4-BE49-F238E27FC236}">
                <a16:creationId xmlns:a16="http://schemas.microsoft.com/office/drawing/2014/main" id="{50D1F9FA-D2D5-4A8B-57A8-E3893AB9984C}"/>
              </a:ext>
            </a:extLst>
          </p:cNvPr>
          <p:cNvPicPr>
            <a:picLocks noChangeAspect="1"/>
          </p:cNvPicPr>
          <p:nvPr/>
        </p:nvPicPr>
        <p:blipFill rotWithShape="1">
          <a:blip r:embed="rId5"/>
          <a:srcRect r="1129"/>
          <a:stretch/>
        </p:blipFill>
        <p:spPr>
          <a:xfrm>
            <a:off x="5576689" y="1683192"/>
            <a:ext cx="4907477" cy="989104"/>
          </a:xfrm>
          <a:prstGeom prst="rect">
            <a:avLst/>
          </a:prstGeom>
        </p:spPr>
      </p:pic>
      <p:sp>
        <p:nvSpPr>
          <p:cNvPr id="44" name="TextBox 43">
            <a:extLst>
              <a:ext uri="{FF2B5EF4-FFF2-40B4-BE49-F238E27FC236}">
                <a16:creationId xmlns:a16="http://schemas.microsoft.com/office/drawing/2014/main" id="{058CDF3F-64EE-05B8-D5EE-07D9F12B41B9}"/>
              </a:ext>
            </a:extLst>
          </p:cNvPr>
          <p:cNvSpPr txBox="1"/>
          <p:nvPr/>
        </p:nvSpPr>
        <p:spPr>
          <a:xfrm>
            <a:off x="7272812" y="2550078"/>
            <a:ext cx="1591679" cy="307777"/>
          </a:xfrm>
          <a:prstGeom prst="rect">
            <a:avLst/>
          </a:prstGeom>
          <a:noFill/>
        </p:spPr>
        <p:txBody>
          <a:bodyPr wrap="square" rtlCol="0">
            <a:spAutoFit/>
          </a:bodyPr>
          <a:lstStyle/>
          <a:p>
            <a:pPr algn="ctr"/>
            <a:r>
              <a:rPr lang="en-US" sz="1400" dirty="0"/>
              <a:t>NICAM</a:t>
            </a:r>
          </a:p>
        </p:txBody>
      </p:sp>
      <p:sp>
        <p:nvSpPr>
          <p:cNvPr id="8" name="TextBox 7">
            <a:extLst>
              <a:ext uri="{FF2B5EF4-FFF2-40B4-BE49-F238E27FC236}">
                <a16:creationId xmlns:a16="http://schemas.microsoft.com/office/drawing/2014/main" id="{1CF260EC-46F5-24A4-C078-06CE5DE97FB1}"/>
              </a:ext>
            </a:extLst>
          </p:cNvPr>
          <p:cNvSpPr txBox="1"/>
          <p:nvPr/>
        </p:nvSpPr>
        <p:spPr>
          <a:xfrm>
            <a:off x="7272810" y="1479591"/>
            <a:ext cx="1591679" cy="279797"/>
          </a:xfrm>
          <a:prstGeom prst="rect">
            <a:avLst/>
          </a:prstGeom>
          <a:solidFill>
            <a:schemeClr val="bg1"/>
          </a:solidFill>
        </p:spPr>
        <p:txBody>
          <a:bodyPr wrap="square" rtlCol="0">
            <a:spAutoFit/>
          </a:bodyPr>
          <a:lstStyle/>
          <a:p>
            <a:pPr algn="ctr"/>
            <a:r>
              <a:rPr lang="en-US" sz="1400" dirty="0"/>
              <a:t>ICON</a:t>
            </a:r>
          </a:p>
        </p:txBody>
      </p:sp>
    </p:spTree>
    <p:extLst>
      <p:ext uri="{BB962C8B-B14F-4D97-AF65-F5344CB8AC3E}">
        <p14:creationId xmlns:p14="http://schemas.microsoft.com/office/powerpoint/2010/main" val="294894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F9BDE0-6B9A-E6EB-7E1F-F318D02D4A0F}"/>
              </a:ext>
            </a:extLst>
          </p:cNvPr>
          <p:cNvSpPr>
            <a:spLocks noGrp="1"/>
          </p:cNvSpPr>
          <p:nvPr>
            <p:ph type="title"/>
          </p:nvPr>
        </p:nvSpPr>
        <p:spPr>
          <a:xfrm>
            <a:off x="838200" y="365125"/>
            <a:ext cx="10515600" cy="1555115"/>
          </a:xfrm>
        </p:spPr>
        <p:txBody>
          <a:bodyPr anchor="ctr">
            <a:normAutofit fontScale="90000"/>
          </a:bodyPr>
          <a:lstStyle/>
          <a:p>
            <a:r>
              <a:rPr lang="en-US" sz="4000" b="1" dirty="0">
                <a:solidFill>
                  <a:schemeClr val="tx2"/>
                </a:solidFill>
                <a:latin typeface="Gill Sans SemiBold" panose="020B0502020104020203" pitchFamily="34" charset="-79"/>
                <a:cs typeface="Gill Sans SemiBold" panose="020B0502020104020203" pitchFamily="34" charset="-79"/>
              </a:rPr>
              <a:t>How well do DYAMOND models simulate clouds in the Tropical Western Pacific (TWP) region?</a:t>
            </a:r>
          </a:p>
        </p:txBody>
      </p:sp>
      <p:grpSp>
        <p:nvGrpSpPr>
          <p:cNvPr id="4" name="Group 3">
            <a:extLst>
              <a:ext uri="{FF2B5EF4-FFF2-40B4-BE49-F238E27FC236}">
                <a16:creationId xmlns:a16="http://schemas.microsoft.com/office/drawing/2014/main" id="{5BCA599A-E587-DF76-6C3B-80E7CC868C27}"/>
              </a:ext>
            </a:extLst>
          </p:cNvPr>
          <p:cNvGrpSpPr/>
          <p:nvPr/>
        </p:nvGrpSpPr>
        <p:grpSpPr>
          <a:xfrm>
            <a:off x="-254248" y="3246437"/>
            <a:ext cx="12334735" cy="2236733"/>
            <a:chOff x="-71368" y="3322637"/>
            <a:chExt cx="12334735" cy="2236733"/>
          </a:xfrm>
        </p:grpSpPr>
        <p:pic>
          <p:nvPicPr>
            <p:cNvPr id="2" name="Picture 1">
              <a:extLst>
                <a:ext uri="{FF2B5EF4-FFF2-40B4-BE49-F238E27FC236}">
                  <a16:creationId xmlns:a16="http://schemas.microsoft.com/office/drawing/2014/main" id="{BA2E121F-317C-5001-D902-A25CE6037806}"/>
                </a:ext>
              </a:extLst>
            </p:cNvPr>
            <p:cNvPicPr>
              <a:picLocks noChangeAspect="1"/>
            </p:cNvPicPr>
            <p:nvPr/>
          </p:nvPicPr>
          <p:blipFill rotWithShape="1">
            <a:blip r:embed="rId3"/>
            <a:srcRect l="618" t="-610" b="85592"/>
            <a:stretch/>
          </p:blipFill>
          <p:spPr>
            <a:xfrm>
              <a:off x="-71368" y="3322637"/>
              <a:ext cx="12334735" cy="2236733"/>
            </a:xfrm>
            <a:prstGeom prst="rect">
              <a:avLst/>
            </a:prstGeom>
          </p:spPr>
        </p:pic>
        <p:sp>
          <p:nvSpPr>
            <p:cNvPr id="3" name="Rectangle 2">
              <a:extLst>
                <a:ext uri="{FF2B5EF4-FFF2-40B4-BE49-F238E27FC236}">
                  <a16:creationId xmlns:a16="http://schemas.microsoft.com/office/drawing/2014/main" id="{49ECF7AD-E8AE-2630-7901-1DC92DFCB430}"/>
                </a:ext>
              </a:extLst>
            </p:cNvPr>
            <p:cNvSpPr/>
            <p:nvPr/>
          </p:nvSpPr>
          <p:spPr>
            <a:xfrm>
              <a:off x="5013960" y="4206240"/>
              <a:ext cx="289560" cy="304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E9DF17C-E83D-1ACE-9113-5C23957B385C}"/>
              </a:ext>
            </a:extLst>
          </p:cNvPr>
          <p:cNvSpPr txBox="1"/>
          <p:nvPr/>
        </p:nvSpPr>
        <p:spPr>
          <a:xfrm>
            <a:off x="4366259" y="2967335"/>
            <a:ext cx="3093720" cy="461665"/>
          </a:xfrm>
          <a:prstGeom prst="rect">
            <a:avLst/>
          </a:prstGeom>
          <a:noFill/>
        </p:spPr>
        <p:txBody>
          <a:bodyPr wrap="square" rtlCol="0">
            <a:spAutoFit/>
          </a:bodyPr>
          <a:lstStyle/>
          <a:p>
            <a:pPr algn="ctr"/>
            <a:r>
              <a:rPr lang="en-US" sz="2400" dirty="0">
                <a:solidFill>
                  <a:schemeClr val="tx2"/>
                </a:solidFill>
                <a:latin typeface="Gill Sans" panose="020B0502020104020203" pitchFamily="34" charset="-79"/>
                <a:cs typeface="Gill Sans" panose="020B0502020104020203" pitchFamily="34" charset="-79"/>
              </a:rPr>
              <a:t>CERES Observations</a:t>
            </a:r>
          </a:p>
        </p:txBody>
      </p:sp>
      <p:pic>
        <p:nvPicPr>
          <p:cNvPr id="8" name="Picture 7">
            <a:extLst>
              <a:ext uri="{FF2B5EF4-FFF2-40B4-BE49-F238E27FC236}">
                <a16:creationId xmlns:a16="http://schemas.microsoft.com/office/drawing/2014/main" id="{BDF5F4B5-0A7C-E82C-1D4C-C0C67B0781BF}"/>
              </a:ext>
            </a:extLst>
          </p:cNvPr>
          <p:cNvPicPr>
            <a:picLocks noChangeAspect="1"/>
          </p:cNvPicPr>
          <p:nvPr/>
        </p:nvPicPr>
        <p:blipFill rotWithShape="1">
          <a:blip r:embed="rId3"/>
          <a:srcRect l="1847" t="95881" r="-1228" b="-1896"/>
          <a:stretch/>
        </p:blipFill>
        <p:spPr>
          <a:xfrm>
            <a:off x="-101847" y="5076535"/>
            <a:ext cx="12334735" cy="895930"/>
          </a:xfrm>
          <a:prstGeom prst="rect">
            <a:avLst/>
          </a:prstGeom>
        </p:spPr>
      </p:pic>
    </p:spTree>
    <p:extLst>
      <p:ext uri="{BB962C8B-B14F-4D97-AF65-F5344CB8AC3E}">
        <p14:creationId xmlns:p14="http://schemas.microsoft.com/office/powerpoint/2010/main" val="333634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5">
            <a:extLst>
              <a:ext uri="{FF2B5EF4-FFF2-40B4-BE49-F238E27FC236}">
                <a16:creationId xmlns:a16="http://schemas.microsoft.com/office/drawing/2014/main" id="{B0113102-F1B4-9DF2-D852-1C7462212039}"/>
              </a:ext>
            </a:extLst>
          </p:cNvPr>
          <p:cNvPicPr>
            <a:picLocks noChangeAspect="1"/>
          </p:cNvPicPr>
          <p:nvPr/>
        </p:nvPicPr>
        <p:blipFill rotWithShape="1">
          <a:blip r:embed="rId3"/>
          <a:srcRect l="48529"/>
          <a:stretch/>
        </p:blipFill>
        <p:spPr>
          <a:xfrm>
            <a:off x="1450848" y="1564818"/>
            <a:ext cx="5014530" cy="4871258"/>
          </a:xfrm>
          <a:prstGeom prst="rect">
            <a:avLst/>
          </a:prstGeom>
        </p:spPr>
      </p:pic>
      <p:sp>
        <p:nvSpPr>
          <p:cNvPr id="4" name="Title 6">
            <a:extLst>
              <a:ext uri="{FF2B5EF4-FFF2-40B4-BE49-F238E27FC236}">
                <a16:creationId xmlns:a16="http://schemas.microsoft.com/office/drawing/2014/main" id="{441CE1D1-58BA-BEDD-49BC-E02C4799670C}"/>
              </a:ext>
            </a:extLst>
          </p:cNvPr>
          <p:cNvSpPr txBox="1">
            <a:spLocks/>
          </p:cNvSpPr>
          <p:nvPr/>
        </p:nvSpPr>
        <p:spPr>
          <a:xfrm>
            <a:off x="838200" y="273685"/>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Gill Sans SemiBold" panose="020B0502020104020203" pitchFamily="34" charset="-79"/>
                <a:cs typeface="Gill Sans SemiBold" panose="020B0502020104020203" pitchFamily="34" charset="-79"/>
              </a:rPr>
              <a:t>Observations have a banana-shaped distribution of clouds from deep convection to thin cirrus</a:t>
            </a:r>
          </a:p>
        </p:txBody>
      </p:sp>
      <p:pic>
        <p:nvPicPr>
          <p:cNvPr id="11" name="Content Placeholder 7">
            <a:extLst>
              <a:ext uri="{FF2B5EF4-FFF2-40B4-BE49-F238E27FC236}">
                <a16:creationId xmlns:a16="http://schemas.microsoft.com/office/drawing/2014/main" id="{4A72F5BE-A653-6D4F-6D83-9C2E81F6A879}"/>
              </a:ext>
            </a:extLst>
          </p:cNvPr>
          <p:cNvPicPr>
            <a:picLocks noChangeAspect="1"/>
          </p:cNvPicPr>
          <p:nvPr/>
        </p:nvPicPr>
        <p:blipFill>
          <a:blip r:embed="rId4"/>
          <a:srcRect l="874" r="874"/>
          <a:stretch/>
        </p:blipFill>
        <p:spPr>
          <a:xfrm>
            <a:off x="7078026" y="1564818"/>
            <a:ext cx="4409318" cy="4786910"/>
          </a:xfrm>
          <a:prstGeom prst="rect">
            <a:avLst/>
          </a:prstGeom>
        </p:spPr>
      </p:pic>
      <p:sp>
        <p:nvSpPr>
          <p:cNvPr id="17" name="TextBox 16">
            <a:extLst>
              <a:ext uri="{FF2B5EF4-FFF2-40B4-BE49-F238E27FC236}">
                <a16:creationId xmlns:a16="http://schemas.microsoft.com/office/drawing/2014/main" id="{95485136-2577-AEC4-ADC9-C68DC399357C}"/>
              </a:ext>
            </a:extLst>
          </p:cNvPr>
          <p:cNvSpPr txBox="1"/>
          <p:nvPr/>
        </p:nvSpPr>
        <p:spPr>
          <a:xfrm>
            <a:off x="3536424" y="6384260"/>
            <a:ext cx="6816116" cy="400110"/>
          </a:xfrm>
          <a:prstGeom prst="rect">
            <a:avLst/>
          </a:prstGeom>
          <a:noFill/>
        </p:spPr>
        <p:txBody>
          <a:bodyPr wrap="square" rtlCol="0">
            <a:spAutoFit/>
          </a:bodyPr>
          <a:lstStyle/>
          <a:p>
            <a:r>
              <a:rPr lang="en-US" sz="2000" dirty="0"/>
              <a:t>Clear sky values are included, Black line is where CRE = 0</a:t>
            </a:r>
          </a:p>
        </p:txBody>
      </p:sp>
      <p:pic>
        <p:nvPicPr>
          <p:cNvPr id="19" name="Picture 18">
            <a:extLst>
              <a:ext uri="{FF2B5EF4-FFF2-40B4-BE49-F238E27FC236}">
                <a16:creationId xmlns:a16="http://schemas.microsoft.com/office/drawing/2014/main" id="{A70505DB-CBD2-E4C8-5715-9AC96C4A53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554" r="-402" b="53076"/>
          <a:stretch/>
        </p:blipFill>
        <p:spPr bwMode="auto">
          <a:xfrm>
            <a:off x="5579535" y="1442650"/>
            <a:ext cx="1364947" cy="49090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569E31-E574-5F5F-4E89-F41ACF608E1B}"/>
              </a:ext>
            </a:extLst>
          </p:cNvPr>
          <p:cNvSpPr/>
          <p:nvPr/>
        </p:nvSpPr>
        <p:spPr>
          <a:xfrm>
            <a:off x="10185400" y="2218267"/>
            <a:ext cx="736600" cy="2370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836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1CE579-4C44-7EE7-65E2-3B6C881B3CBE}"/>
              </a:ext>
            </a:extLst>
          </p:cNvPr>
          <p:cNvSpPr txBox="1"/>
          <p:nvPr/>
        </p:nvSpPr>
        <p:spPr>
          <a:xfrm>
            <a:off x="4398264" y="6200826"/>
            <a:ext cx="3712464" cy="646331"/>
          </a:xfrm>
          <a:prstGeom prst="rect">
            <a:avLst/>
          </a:prstGeom>
          <a:noFill/>
        </p:spPr>
        <p:txBody>
          <a:bodyPr wrap="square" rtlCol="0">
            <a:spAutoFit/>
          </a:bodyPr>
          <a:lstStyle/>
          <a:p>
            <a:pPr algn="ctr"/>
            <a:r>
              <a:rPr lang="en-US" dirty="0"/>
              <a:t>Black line is where CRE ≅ 0 from </a:t>
            </a:r>
            <a:r>
              <a:rPr lang="en-US" dirty="0" err="1"/>
              <a:t>obs</a:t>
            </a:r>
            <a:r>
              <a:rPr lang="en-US" dirty="0"/>
              <a:t>, models coarsened to match </a:t>
            </a:r>
            <a:r>
              <a:rPr lang="en-US" dirty="0" err="1"/>
              <a:t>obs</a:t>
            </a:r>
            <a:endParaRPr lang="en-US" dirty="0"/>
          </a:p>
        </p:txBody>
      </p:sp>
      <p:sp>
        <p:nvSpPr>
          <p:cNvPr id="4" name="Title 6">
            <a:extLst>
              <a:ext uri="{FF2B5EF4-FFF2-40B4-BE49-F238E27FC236}">
                <a16:creationId xmlns:a16="http://schemas.microsoft.com/office/drawing/2014/main" id="{441CE1D1-58BA-BEDD-49BC-E02C4799670C}"/>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Gill Sans SemiBold" panose="020B0502020104020203" pitchFamily="34" charset="-79"/>
                <a:cs typeface="Gill Sans SemiBold" panose="020B0502020104020203" pitchFamily="34" charset="-79"/>
              </a:rPr>
              <a:t>NICAM qualitatively captures the key aspects of the observations</a:t>
            </a:r>
          </a:p>
        </p:txBody>
      </p:sp>
      <p:pic>
        <p:nvPicPr>
          <p:cNvPr id="10" name="Content Placeholder 9">
            <a:extLst>
              <a:ext uri="{FF2B5EF4-FFF2-40B4-BE49-F238E27FC236}">
                <a16:creationId xmlns:a16="http://schemas.microsoft.com/office/drawing/2014/main" id="{ADEACF9A-0462-93E4-6E40-07E3AC57BDAD}"/>
              </a:ext>
            </a:extLst>
          </p:cNvPr>
          <p:cNvPicPr>
            <a:picLocks noGrp="1" noChangeAspect="1"/>
          </p:cNvPicPr>
          <p:nvPr>
            <p:ph sz="half" idx="2"/>
          </p:nvPr>
        </p:nvPicPr>
        <p:blipFill rotWithShape="1">
          <a:blip r:embed="rId3"/>
          <a:srcRect l="47996"/>
          <a:stretch/>
        </p:blipFill>
        <p:spPr>
          <a:xfrm>
            <a:off x="6254496" y="1540032"/>
            <a:ext cx="5107178" cy="4910328"/>
          </a:xfrm>
        </p:spPr>
      </p:pic>
      <p:pic>
        <p:nvPicPr>
          <p:cNvPr id="12" name="Picture 11">
            <a:extLst>
              <a:ext uri="{FF2B5EF4-FFF2-40B4-BE49-F238E27FC236}">
                <a16:creationId xmlns:a16="http://schemas.microsoft.com/office/drawing/2014/main" id="{35E62C90-4992-2D20-0335-E221E64C1E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554" r="-402" b="53076"/>
          <a:stretch/>
        </p:blipFill>
        <p:spPr bwMode="auto">
          <a:xfrm>
            <a:off x="10602083" y="1453845"/>
            <a:ext cx="1364947" cy="4909078"/>
          </a:xfrm>
          <a:prstGeom prst="rect">
            <a:avLst/>
          </a:prstGeom>
          <a:noFill/>
          <a:extLst>
            <a:ext uri="{909E8E84-426E-40DD-AFC4-6F175D3DCCD1}">
              <a14:hiddenFill xmlns:a14="http://schemas.microsoft.com/office/drawing/2010/main">
                <a:solidFill>
                  <a:srgbClr val="FFFFFF"/>
                </a:solidFill>
              </a14:hiddenFill>
            </a:ext>
          </a:extLst>
        </p:spPr>
      </p:pic>
      <p:pic>
        <p:nvPicPr>
          <p:cNvPr id="16" name="Content Placeholder 15">
            <a:extLst>
              <a:ext uri="{FF2B5EF4-FFF2-40B4-BE49-F238E27FC236}">
                <a16:creationId xmlns:a16="http://schemas.microsoft.com/office/drawing/2014/main" id="{DDA15E2B-C276-3C14-81FE-960F36A1583E}"/>
              </a:ext>
            </a:extLst>
          </p:cNvPr>
          <p:cNvPicPr>
            <a:picLocks noGrp="1" noChangeAspect="1"/>
          </p:cNvPicPr>
          <p:nvPr>
            <p:ph sz="half" idx="1"/>
          </p:nvPr>
        </p:nvPicPr>
        <p:blipFill rotWithShape="1">
          <a:blip r:embed="rId5"/>
          <a:srcRect l="48529"/>
          <a:stretch/>
        </p:blipFill>
        <p:spPr>
          <a:xfrm>
            <a:off x="1450848" y="1564818"/>
            <a:ext cx="5014530" cy="4871258"/>
          </a:xfrm>
        </p:spPr>
      </p:pic>
      <p:grpSp>
        <p:nvGrpSpPr>
          <p:cNvPr id="18" name="Group 17">
            <a:extLst>
              <a:ext uri="{FF2B5EF4-FFF2-40B4-BE49-F238E27FC236}">
                <a16:creationId xmlns:a16="http://schemas.microsoft.com/office/drawing/2014/main" id="{79DD1D0B-96CB-4750-F340-FEE4AF586592}"/>
              </a:ext>
            </a:extLst>
          </p:cNvPr>
          <p:cNvGrpSpPr/>
          <p:nvPr/>
        </p:nvGrpSpPr>
        <p:grpSpPr>
          <a:xfrm>
            <a:off x="-4923" y="2090057"/>
            <a:ext cx="8159193" cy="1632857"/>
            <a:chOff x="-4923" y="2090057"/>
            <a:chExt cx="8159193" cy="1632857"/>
          </a:xfrm>
        </p:grpSpPr>
        <p:grpSp>
          <p:nvGrpSpPr>
            <p:cNvPr id="11" name="Group 10">
              <a:extLst>
                <a:ext uri="{FF2B5EF4-FFF2-40B4-BE49-F238E27FC236}">
                  <a16:creationId xmlns:a16="http://schemas.microsoft.com/office/drawing/2014/main" id="{8E93D73D-4C05-C3AF-2A87-40B158C8BEF4}"/>
                </a:ext>
              </a:extLst>
            </p:cNvPr>
            <p:cNvGrpSpPr/>
            <p:nvPr/>
          </p:nvGrpSpPr>
          <p:grpSpPr>
            <a:xfrm>
              <a:off x="1653895" y="2090057"/>
              <a:ext cx="6500375" cy="1632857"/>
              <a:chOff x="1653895" y="2090057"/>
              <a:chExt cx="6500375" cy="1632857"/>
            </a:xfrm>
          </p:grpSpPr>
          <p:sp>
            <p:nvSpPr>
              <p:cNvPr id="2" name="Oval 1">
                <a:extLst>
                  <a:ext uri="{FF2B5EF4-FFF2-40B4-BE49-F238E27FC236}">
                    <a16:creationId xmlns:a16="http://schemas.microsoft.com/office/drawing/2014/main" id="{88D54A45-B312-777D-5D9F-3D6A399E522A}"/>
                  </a:ext>
                </a:extLst>
              </p:cNvPr>
              <p:cNvSpPr/>
              <p:nvPr/>
            </p:nvSpPr>
            <p:spPr>
              <a:xfrm>
                <a:off x="6508920" y="2090057"/>
                <a:ext cx="1645350" cy="16256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A5D8983-70BF-5543-B523-176078E9939E}"/>
                  </a:ext>
                </a:extLst>
              </p:cNvPr>
              <p:cNvSpPr/>
              <p:nvPr/>
            </p:nvSpPr>
            <p:spPr>
              <a:xfrm>
                <a:off x="1653895" y="2097314"/>
                <a:ext cx="1645350" cy="16256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F830CDFC-768E-23CB-22D7-A099FFDEA2F8}"/>
                </a:ext>
              </a:extLst>
            </p:cNvPr>
            <p:cNvSpPr txBox="1"/>
            <p:nvPr/>
          </p:nvSpPr>
          <p:spPr>
            <a:xfrm>
              <a:off x="-4923" y="2104571"/>
              <a:ext cx="2075543" cy="369332"/>
            </a:xfrm>
            <a:prstGeom prst="rect">
              <a:avLst/>
            </a:prstGeom>
            <a:noFill/>
          </p:spPr>
          <p:txBody>
            <a:bodyPr wrap="square" rtlCol="0">
              <a:spAutoFit/>
            </a:bodyPr>
            <a:lstStyle/>
            <a:p>
              <a:r>
                <a:rPr lang="en-US" b="1" dirty="0">
                  <a:solidFill>
                    <a:schemeClr val="accent2"/>
                  </a:solidFill>
                </a:rPr>
                <a:t>Deep convection</a:t>
              </a:r>
            </a:p>
          </p:txBody>
        </p:sp>
      </p:grpSp>
      <p:grpSp>
        <p:nvGrpSpPr>
          <p:cNvPr id="20" name="Group 19">
            <a:extLst>
              <a:ext uri="{FF2B5EF4-FFF2-40B4-BE49-F238E27FC236}">
                <a16:creationId xmlns:a16="http://schemas.microsoft.com/office/drawing/2014/main" id="{EF3A582D-ABD3-50BC-0474-86C5C13C4CB6}"/>
              </a:ext>
            </a:extLst>
          </p:cNvPr>
          <p:cNvGrpSpPr/>
          <p:nvPr/>
        </p:nvGrpSpPr>
        <p:grpSpPr>
          <a:xfrm>
            <a:off x="231226" y="4289602"/>
            <a:ext cx="9699252" cy="1200377"/>
            <a:chOff x="231226" y="4289602"/>
            <a:chExt cx="9699252" cy="1200377"/>
          </a:xfrm>
        </p:grpSpPr>
        <p:grpSp>
          <p:nvGrpSpPr>
            <p:cNvPr id="9" name="Group 8">
              <a:extLst>
                <a:ext uri="{FF2B5EF4-FFF2-40B4-BE49-F238E27FC236}">
                  <a16:creationId xmlns:a16="http://schemas.microsoft.com/office/drawing/2014/main" id="{674D288C-2DCF-8B2F-6678-F74E7784A67E}"/>
                </a:ext>
              </a:extLst>
            </p:cNvPr>
            <p:cNvGrpSpPr/>
            <p:nvPr/>
          </p:nvGrpSpPr>
          <p:grpSpPr>
            <a:xfrm>
              <a:off x="2043124" y="4370978"/>
              <a:ext cx="7887354" cy="1119001"/>
              <a:chOff x="2043124" y="4370978"/>
              <a:chExt cx="7887354" cy="1119001"/>
            </a:xfrm>
          </p:grpSpPr>
          <p:sp>
            <p:nvSpPr>
              <p:cNvPr id="7" name="Oval 6">
                <a:extLst>
                  <a:ext uri="{FF2B5EF4-FFF2-40B4-BE49-F238E27FC236}">
                    <a16:creationId xmlns:a16="http://schemas.microsoft.com/office/drawing/2014/main" id="{F4462F2A-9438-9854-3FA8-BEC194494A90}"/>
                  </a:ext>
                </a:extLst>
              </p:cNvPr>
              <p:cNvSpPr/>
              <p:nvPr/>
            </p:nvSpPr>
            <p:spPr>
              <a:xfrm rot="1857212">
                <a:off x="6898143" y="4370978"/>
                <a:ext cx="3032335" cy="1097227"/>
              </a:xfrm>
              <a:prstGeom prst="ellipse">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71AE764-A800-6BBC-5C9A-ECDACD77334B}"/>
                  </a:ext>
                </a:extLst>
              </p:cNvPr>
              <p:cNvSpPr/>
              <p:nvPr/>
            </p:nvSpPr>
            <p:spPr>
              <a:xfrm rot="1857212">
                <a:off x="2043124" y="4392752"/>
                <a:ext cx="3032335" cy="1097227"/>
              </a:xfrm>
              <a:prstGeom prst="ellipse">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F66D288E-44D2-E671-C632-FDDE5FDF5777}"/>
                </a:ext>
              </a:extLst>
            </p:cNvPr>
            <p:cNvSpPr txBox="1"/>
            <p:nvPr/>
          </p:nvSpPr>
          <p:spPr>
            <a:xfrm>
              <a:off x="231226" y="4289602"/>
              <a:ext cx="2075543" cy="369332"/>
            </a:xfrm>
            <a:prstGeom prst="rect">
              <a:avLst/>
            </a:prstGeom>
            <a:noFill/>
          </p:spPr>
          <p:txBody>
            <a:bodyPr wrap="square" rtlCol="0">
              <a:spAutoFit/>
            </a:bodyPr>
            <a:lstStyle/>
            <a:p>
              <a:r>
                <a:rPr lang="en-US" b="1" dirty="0">
                  <a:solidFill>
                    <a:schemeClr val="accent2">
                      <a:lumMod val="60000"/>
                      <a:lumOff val="40000"/>
                    </a:schemeClr>
                  </a:solidFill>
                </a:rPr>
                <a:t>Anvil cirrus</a:t>
              </a:r>
            </a:p>
          </p:txBody>
        </p:sp>
      </p:grpSp>
      <p:grpSp>
        <p:nvGrpSpPr>
          <p:cNvPr id="22" name="Group 21">
            <a:extLst>
              <a:ext uri="{FF2B5EF4-FFF2-40B4-BE49-F238E27FC236}">
                <a16:creationId xmlns:a16="http://schemas.microsoft.com/office/drawing/2014/main" id="{EE828475-E903-B927-2A31-777AE8A377BB}"/>
              </a:ext>
            </a:extLst>
          </p:cNvPr>
          <p:cNvGrpSpPr/>
          <p:nvPr/>
        </p:nvGrpSpPr>
        <p:grpSpPr>
          <a:xfrm>
            <a:off x="475968" y="4804228"/>
            <a:ext cx="9858204" cy="1037771"/>
            <a:chOff x="475968" y="4804228"/>
            <a:chExt cx="9858204" cy="1037771"/>
          </a:xfrm>
        </p:grpSpPr>
        <p:grpSp>
          <p:nvGrpSpPr>
            <p:cNvPr id="15" name="Group 14">
              <a:extLst>
                <a:ext uri="{FF2B5EF4-FFF2-40B4-BE49-F238E27FC236}">
                  <a16:creationId xmlns:a16="http://schemas.microsoft.com/office/drawing/2014/main" id="{C3169360-F2A5-6362-5629-A5A6E20C7246}"/>
                </a:ext>
              </a:extLst>
            </p:cNvPr>
            <p:cNvGrpSpPr/>
            <p:nvPr/>
          </p:nvGrpSpPr>
          <p:grpSpPr>
            <a:xfrm>
              <a:off x="4029137" y="4804228"/>
              <a:ext cx="6305035" cy="1037771"/>
              <a:chOff x="4029137" y="4804228"/>
              <a:chExt cx="6305035" cy="1037771"/>
            </a:xfrm>
          </p:grpSpPr>
          <p:sp>
            <p:nvSpPr>
              <p:cNvPr id="13" name="Oval 12">
                <a:extLst>
                  <a:ext uri="{FF2B5EF4-FFF2-40B4-BE49-F238E27FC236}">
                    <a16:creationId xmlns:a16="http://schemas.microsoft.com/office/drawing/2014/main" id="{BEF71881-F3F2-F8E9-31BD-7FE57FF80A58}"/>
                  </a:ext>
                </a:extLst>
              </p:cNvPr>
              <p:cNvSpPr/>
              <p:nvPr/>
            </p:nvSpPr>
            <p:spPr>
              <a:xfrm>
                <a:off x="8913191" y="4804228"/>
                <a:ext cx="1420981" cy="1030511"/>
              </a:xfrm>
              <a:prstGeom prst="ellipse">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B215909-D37B-0CC4-0ED7-ED5E53F93A4E}"/>
                  </a:ext>
                </a:extLst>
              </p:cNvPr>
              <p:cNvSpPr/>
              <p:nvPr/>
            </p:nvSpPr>
            <p:spPr>
              <a:xfrm>
                <a:off x="4029137" y="4811488"/>
                <a:ext cx="1420981" cy="1030511"/>
              </a:xfrm>
              <a:prstGeom prst="ellipse">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2F0C25FB-DB7E-5A1E-E70B-2098975BC748}"/>
                </a:ext>
              </a:extLst>
            </p:cNvPr>
            <p:cNvSpPr txBox="1"/>
            <p:nvPr/>
          </p:nvSpPr>
          <p:spPr>
            <a:xfrm>
              <a:off x="475968" y="5108516"/>
              <a:ext cx="2075543" cy="369332"/>
            </a:xfrm>
            <a:prstGeom prst="rect">
              <a:avLst/>
            </a:prstGeom>
            <a:noFill/>
          </p:spPr>
          <p:txBody>
            <a:bodyPr wrap="square" rtlCol="0">
              <a:spAutoFit/>
            </a:bodyPr>
            <a:lstStyle/>
            <a:p>
              <a:r>
                <a:rPr lang="en-US" b="1" dirty="0">
                  <a:solidFill>
                    <a:schemeClr val="accent3"/>
                  </a:solidFill>
                </a:rPr>
                <a:t>Thin cirrus</a:t>
              </a:r>
            </a:p>
          </p:txBody>
        </p:sp>
      </p:grpSp>
      <p:grpSp>
        <p:nvGrpSpPr>
          <p:cNvPr id="26" name="Group 25">
            <a:extLst>
              <a:ext uri="{FF2B5EF4-FFF2-40B4-BE49-F238E27FC236}">
                <a16:creationId xmlns:a16="http://schemas.microsoft.com/office/drawing/2014/main" id="{113F19D7-97FA-BF35-E165-A3440E08DB32}"/>
              </a:ext>
            </a:extLst>
          </p:cNvPr>
          <p:cNvGrpSpPr/>
          <p:nvPr/>
        </p:nvGrpSpPr>
        <p:grpSpPr>
          <a:xfrm>
            <a:off x="8785038" y="1244393"/>
            <a:ext cx="3065698" cy="3798923"/>
            <a:chOff x="8785038" y="1244393"/>
            <a:chExt cx="3065698" cy="3798923"/>
          </a:xfrm>
        </p:grpSpPr>
        <p:sp>
          <p:nvSpPr>
            <p:cNvPr id="23" name="Oval 22">
              <a:extLst>
                <a:ext uri="{FF2B5EF4-FFF2-40B4-BE49-F238E27FC236}">
                  <a16:creationId xmlns:a16="http://schemas.microsoft.com/office/drawing/2014/main" id="{A8871258-7421-025E-196A-6BA58461EAAB}"/>
                </a:ext>
              </a:extLst>
            </p:cNvPr>
            <p:cNvSpPr/>
            <p:nvPr/>
          </p:nvSpPr>
          <p:spPr>
            <a:xfrm>
              <a:off x="8785038" y="2825637"/>
              <a:ext cx="1420981" cy="2217679"/>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80F346A-AD34-3BD6-809B-8DCE10D091CE}"/>
                </a:ext>
              </a:extLst>
            </p:cNvPr>
            <p:cNvSpPr txBox="1"/>
            <p:nvPr/>
          </p:nvSpPr>
          <p:spPr>
            <a:xfrm>
              <a:off x="9775193" y="1244393"/>
              <a:ext cx="2075543" cy="369332"/>
            </a:xfrm>
            <a:prstGeom prst="rect">
              <a:avLst/>
            </a:prstGeom>
            <a:noFill/>
            <a:ln>
              <a:noFill/>
            </a:ln>
          </p:spPr>
          <p:txBody>
            <a:bodyPr wrap="square" rtlCol="0">
              <a:spAutoFit/>
            </a:bodyPr>
            <a:lstStyle/>
            <a:p>
              <a:r>
                <a:rPr lang="en-US" b="1" dirty="0">
                  <a:solidFill>
                    <a:schemeClr val="accent4"/>
                  </a:solidFill>
                </a:rPr>
                <a:t>Congestus</a:t>
              </a:r>
            </a:p>
          </p:txBody>
        </p:sp>
      </p:grpSp>
    </p:spTree>
    <p:extLst>
      <p:ext uri="{BB962C8B-B14F-4D97-AF65-F5344CB8AC3E}">
        <p14:creationId xmlns:p14="http://schemas.microsoft.com/office/powerpoint/2010/main" val="405486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441CE1D1-58BA-BEDD-49BC-E02C4799670C}"/>
              </a:ext>
            </a:extLst>
          </p:cNvPr>
          <p:cNvSpPr txBox="1">
            <a:spLocks/>
          </p:cNvSpPr>
          <p:nvPr/>
        </p:nvSpPr>
        <p:spPr>
          <a:xfrm>
            <a:off x="152400" y="196323"/>
            <a:ext cx="11577480" cy="14943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Gill Sans SemiBold" panose="020B0502020104020203" pitchFamily="34" charset="-79"/>
                <a:cs typeface="Gill Sans SemiBold" panose="020B0502020104020203" pitchFamily="34" charset="-79"/>
              </a:rPr>
              <a:t>There is large model spread in the shape of distributions and frequency of cloud types</a:t>
            </a:r>
          </a:p>
        </p:txBody>
      </p:sp>
      <p:pic>
        <p:nvPicPr>
          <p:cNvPr id="7" name="Content Placeholder 6">
            <a:extLst>
              <a:ext uri="{FF2B5EF4-FFF2-40B4-BE49-F238E27FC236}">
                <a16:creationId xmlns:a16="http://schemas.microsoft.com/office/drawing/2014/main" id="{17BE0E57-7176-D849-7A13-8EAC44FBA764}"/>
              </a:ext>
            </a:extLst>
          </p:cNvPr>
          <p:cNvPicPr>
            <a:picLocks noGrp="1" noChangeAspect="1"/>
          </p:cNvPicPr>
          <p:nvPr>
            <p:ph sz="half" idx="1"/>
          </p:nvPr>
        </p:nvPicPr>
        <p:blipFill>
          <a:blip r:embed="rId3"/>
          <a:stretch>
            <a:fillRect/>
          </a:stretch>
        </p:blipFill>
        <p:spPr>
          <a:xfrm>
            <a:off x="838200" y="1355344"/>
            <a:ext cx="10317480" cy="5502656"/>
          </a:xfrm>
        </p:spPr>
      </p:pic>
      <p:pic>
        <p:nvPicPr>
          <p:cNvPr id="8" name="Picture 7">
            <a:extLst>
              <a:ext uri="{FF2B5EF4-FFF2-40B4-BE49-F238E27FC236}">
                <a16:creationId xmlns:a16="http://schemas.microsoft.com/office/drawing/2014/main" id="{85A40340-D040-4831-97FC-9CDA463602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554" r="-402" b="53076"/>
          <a:stretch/>
        </p:blipFill>
        <p:spPr bwMode="auto">
          <a:xfrm>
            <a:off x="10977719" y="1328320"/>
            <a:ext cx="752161" cy="27051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53DC122-0054-1AA6-ADC1-01E814C457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554" r="-402" b="53076"/>
          <a:stretch/>
        </p:blipFill>
        <p:spPr bwMode="auto">
          <a:xfrm>
            <a:off x="10977719" y="4057878"/>
            <a:ext cx="752161" cy="2705174"/>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EFC09268-242C-8D02-70EA-AC13A5142883}"/>
              </a:ext>
            </a:extLst>
          </p:cNvPr>
          <p:cNvGrpSpPr/>
          <p:nvPr/>
        </p:nvGrpSpPr>
        <p:grpSpPr>
          <a:xfrm>
            <a:off x="6183084" y="867975"/>
            <a:ext cx="2443323" cy="4495659"/>
            <a:chOff x="6183084" y="867975"/>
            <a:chExt cx="2443323" cy="4495659"/>
          </a:xfrm>
        </p:grpSpPr>
        <p:grpSp>
          <p:nvGrpSpPr>
            <p:cNvPr id="15" name="Group 14">
              <a:extLst>
                <a:ext uri="{FF2B5EF4-FFF2-40B4-BE49-F238E27FC236}">
                  <a16:creationId xmlns:a16="http://schemas.microsoft.com/office/drawing/2014/main" id="{3BBAED05-781A-C395-D8D4-4F8D3F8E8A5C}"/>
                </a:ext>
              </a:extLst>
            </p:cNvPr>
            <p:cNvGrpSpPr/>
            <p:nvPr/>
          </p:nvGrpSpPr>
          <p:grpSpPr>
            <a:xfrm>
              <a:off x="6183084" y="1690688"/>
              <a:ext cx="972457" cy="3672946"/>
              <a:chOff x="6183084" y="1690688"/>
              <a:chExt cx="972457" cy="3672946"/>
            </a:xfrm>
          </p:grpSpPr>
          <p:sp>
            <p:nvSpPr>
              <p:cNvPr id="12" name="Oval 11">
                <a:extLst>
                  <a:ext uri="{FF2B5EF4-FFF2-40B4-BE49-F238E27FC236}">
                    <a16:creationId xmlns:a16="http://schemas.microsoft.com/office/drawing/2014/main" id="{A192C653-1BB9-B116-6991-93F6501884E0}"/>
                  </a:ext>
                </a:extLst>
              </p:cNvPr>
              <p:cNvSpPr/>
              <p:nvPr/>
            </p:nvSpPr>
            <p:spPr>
              <a:xfrm>
                <a:off x="6183084" y="1690688"/>
                <a:ext cx="972457" cy="96542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7867E3-AF03-F951-D425-8A7749E4AC64}"/>
                  </a:ext>
                </a:extLst>
              </p:cNvPr>
              <p:cNvSpPr/>
              <p:nvPr/>
            </p:nvSpPr>
            <p:spPr>
              <a:xfrm>
                <a:off x="6183084" y="4398208"/>
                <a:ext cx="972457" cy="96542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E98FB917-0F3C-82D9-478D-D5DC5598807E}"/>
                </a:ext>
              </a:extLst>
            </p:cNvPr>
            <p:cNvSpPr txBox="1"/>
            <p:nvPr/>
          </p:nvSpPr>
          <p:spPr>
            <a:xfrm>
              <a:off x="6183084" y="867975"/>
              <a:ext cx="2443323" cy="369332"/>
            </a:xfrm>
            <a:prstGeom prst="rect">
              <a:avLst/>
            </a:prstGeom>
            <a:noFill/>
          </p:spPr>
          <p:txBody>
            <a:bodyPr wrap="square" rtlCol="0">
              <a:spAutoFit/>
            </a:bodyPr>
            <a:lstStyle/>
            <a:p>
              <a:r>
                <a:rPr lang="en-US" b="1" dirty="0">
                  <a:solidFill>
                    <a:schemeClr val="accent2"/>
                  </a:solidFill>
                </a:rPr>
                <a:t>“Popcorn”  convection</a:t>
              </a:r>
            </a:p>
          </p:txBody>
        </p:sp>
      </p:grpSp>
      <p:grpSp>
        <p:nvGrpSpPr>
          <p:cNvPr id="24" name="Group 23">
            <a:extLst>
              <a:ext uri="{FF2B5EF4-FFF2-40B4-BE49-F238E27FC236}">
                <a16:creationId xmlns:a16="http://schemas.microsoft.com/office/drawing/2014/main" id="{40E03CCA-9420-3CF3-2B08-65D1407E709D}"/>
              </a:ext>
            </a:extLst>
          </p:cNvPr>
          <p:cNvGrpSpPr/>
          <p:nvPr/>
        </p:nvGrpSpPr>
        <p:grpSpPr>
          <a:xfrm>
            <a:off x="2213428" y="849904"/>
            <a:ext cx="9715991" cy="5273801"/>
            <a:chOff x="2213428" y="849904"/>
            <a:chExt cx="9715991" cy="5273801"/>
          </a:xfrm>
        </p:grpSpPr>
        <p:grpSp>
          <p:nvGrpSpPr>
            <p:cNvPr id="21" name="Group 20">
              <a:extLst>
                <a:ext uri="{FF2B5EF4-FFF2-40B4-BE49-F238E27FC236}">
                  <a16:creationId xmlns:a16="http://schemas.microsoft.com/office/drawing/2014/main" id="{E56F3D63-D1BB-7694-6F31-0ED92ECB8D2B}"/>
                </a:ext>
              </a:extLst>
            </p:cNvPr>
            <p:cNvGrpSpPr/>
            <p:nvPr/>
          </p:nvGrpSpPr>
          <p:grpSpPr>
            <a:xfrm>
              <a:off x="2213428" y="1908857"/>
              <a:ext cx="8609714" cy="4214848"/>
              <a:chOff x="2213428" y="1908857"/>
              <a:chExt cx="8609714" cy="4214848"/>
            </a:xfrm>
          </p:grpSpPr>
          <p:sp>
            <p:nvSpPr>
              <p:cNvPr id="16" name="Oval 15">
                <a:extLst>
                  <a:ext uri="{FF2B5EF4-FFF2-40B4-BE49-F238E27FC236}">
                    <a16:creationId xmlns:a16="http://schemas.microsoft.com/office/drawing/2014/main" id="{3F123140-5360-B33B-C980-EA72067E5D88}"/>
                  </a:ext>
                </a:extLst>
              </p:cNvPr>
              <p:cNvSpPr/>
              <p:nvPr/>
            </p:nvSpPr>
            <p:spPr>
              <a:xfrm>
                <a:off x="4746171" y="1920835"/>
                <a:ext cx="972457" cy="1520143"/>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252243-F909-C701-5760-96DDBD4F6C2A}"/>
                  </a:ext>
                </a:extLst>
              </p:cNvPr>
              <p:cNvSpPr/>
              <p:nvPr/>
            </p:nvSpPr>
            <p:spPr>
              <a:xfrm>
                <a:off x="7300685" y="1908857"/>
                <a:ext cx="972457" cy="1520143"/>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8616708-FFF9-0437-1E08-9779C027A075}"/>
                  </a:ext>
                </a:extLst>
              </p:cNvPr>
              <p:cNvSpPr/>
              <p:nvPr/>
            </p:nvSpPr>
            <p:spPr>
              <a:xfrm>
                <a:off x="7300685" y="4603562"/>
                <a:ext cx="972457" cy="1520143"/>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387483B-6D62-7450-3D59-7642AEBD3793}"/>
                  </a:ext>
                </a:extLst>
              </p:cNvPr>
              <p:cNvSpPr/>
              <p:nvPr/>
            </p:nvSpPr>
            <p:spPr>
              <a:xfrm>
                <a:off x="2213428" y="4603561"/>
                <a:ext cx="972457" cy="1520143"/>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CFF6909-C693-B78C-1570-BFFF3446E2AA}"/>
                  </a:ext>
                </a:extLst>
              </p:cNvPr>
              <p:cNvSpPr/>
              <p:nvPr/>
            </p:nvSpPr>
            <p:spPr>
              <a:xfrm>
                <a:off x="9850685" y="4603560"/>
                <a:ext cx="972457" cy="1520143"/>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873D17AB-CE3F-D802-92FC-D701EEBE2267}"/>
                </a:ext>
              </a:extLst>
            </p:cNvPr>
            <p:cNvSpPr txBox="1"/>
            <p:nvPr/>
          </p:nvSpPr>
          <p:spPr>
            <a:xfrm>
              <a:off x="8273142" y="849904"/>
              <a:ext cx="3656277" cy="369332"/>
            </a:xfrm>
            <a:prstGeom prst="rect">
              <a:avLst/>
            </a:prstGeom>
            <a:noFill/>
          </p:spPr>
          <p:txBody>
            <a:bodyPr wrap="square" rtlCol="0">
              <a:spAutoFit/>
            </a:bodyPr>
            <a:lstStyle/>
            <a:p>
              <a:pPr algn="ctr"/>
              <a:r>
                <a:rPr lang="en-US" b="1" dirty="0">
                  <a:solidFill>
                    <a:schemeClr val="accent3"/>
                  </a:solidFill>
                </a:rPr>
                <a:t>Too many congestus </a:t>
              </a:r>
            </a:p>
          </p:txBody>
        </p:sp>
      </p:grpSp>
    </p:spTree>
    <p:extLst>
      <p:ext uri="{BB962C8B-B14F-4D97-AF65-F5344CB8AC3E}">
        <p14:creationId xmlns:p14="http://schemas.microsoft.com/office/powerpoint/2010/main" val="314711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per Outlin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per Outline" id="{428B7771-B76E-0744-9FA9-58C85D82B65B}" vid="{C18E061C-3A1A-504E-8D17-00B0D717B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Paper Outline</Template>
  <TotalTime>8626</TotalTime>
  <Words>1959</Words>
  <Application>Microsoft Macintosh PowerPoint</Application>
  <PresentationFormat>Widescreen</PresentationFormat>
  <Paragraphs>157</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Gill Sans</vt:lpstr>
      <vt:lpstr>Gill Sans SemiBold</vt:lpstr>
      <vt:lpstr>Paper Outline</vt:lpstr>
      <vt:lpstr>An intercomparison of  tropical cirrus in  DYAMOND models</vt:lpstr>
      <vt:lpstr>An intercomparison of  tropical cirrus in  DYAMOND models</vt:lpstr>
      <vt:lpstr>An intercomparison of  tropical cirrus in  DYAMOND models</vt:lpstr>
      <vt:lpstr>DYAMOND DYnamics of the Atmospheric general circulation Modeled on Non-hydrostatic Domains </vt:lpstr>
      <vt:lpstr>Models simulate the spatial pattern of OLR reasonably well compared to observations</vt:lpstr>
      <vt:lpstr>How well do DYAMOND models simulate clouds in the Tropical Western Pacific (TWP)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intercomparison of tropical cirrus in DYAMOND models</dc:title>
  <dc:creator>Samantha Turbeville</dc:creator>
  <cp:lastModifiedBy>Samantha Turbeville</cp:lastModifiedBy>
  <cp:revision>162</cp:revision>
  <dcterms:created xsi:type="dcterms:W3CDTF">2022-07-09T21:26:58Z</dcterms:created>
  <dcterms:modified xsi:type="dcterms:W3CDTF">2022-07-27T20:23:31Z</dcterms:modified>
</cp:coreProperties>
</file>