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342" r:id="rId2"/>
    <p:sldId id="258" r:id="rId3"/>
    <p:sldId id="265" r:id="rId4"/>
    <p:sldId id="264" r:id="rId5"/>
    <p:sldId id="275" r:id="rId6"/>
    <p:sldId id="263" r:id="rId7"/>
    <p:sldId id="261" r:id="rId8"/>
    <p:sldId id="286" r:id="rId9"/>
    <p:sldId id="287" r:id="rId10"/>
    <p:sldId id="288" r:id="rId11"/>
    <p:sldId id="257" r:id="rId12"/>
    <p:sldId id="771" r:id="rId13"/>
    <p:sldId id="772" r:id="rId14"/>
    <p:sldId id="773" r:id="rId15"/>
  </p:sldIdLst>
  <p:sldSz cx="9144000" cy="5143500" type="screen16x9"/>
  <p:notesSz cx="7023100" cy="93091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ill Sans MT" panose="020B0502020104020203" pitchFamily="34" charset="77"/>
      <p:regular r:id="rId21"/>
      <p:bold r:id="rId22"/>
      <p:italic r:id="rId23"/>
      <p:boldItalic r:id="rId24"/>
    </p:embeddedFont>
    <p:embeddedFont>
      <p:font typeface="Proxima Nova" panose="020005060300000200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9"/>
    <a:srgbClr val="FFE3BE"/>
    <a:srgbClr val="D6F5FF"/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7"/>
    <p:restoredTop sz="94669"/>
  </p:normalViewPr>
  <p:slideViewPr>
    <p:cSldViewPr snapToGrid="0">
      <p:cViewPr varScale="1">
        <p:scale>
          <a:sx n="152" d="100"/>
          <a:sy n="152" d="100"/>
        </p:scale>
        <p:origin x="37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3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8517" y="698500"/>
            <a:ext cx="6206100" cy="349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3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15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Flashiness – assess geomorphological factors (basin scale, etc.)</a:t>
            </a:r>
          </a:p>
          <a:p>
            <a:r>
              <a:rPr lang="en-US"/>
              <a:t>Add to 12, 24-hour</a:t>
            </a:r>
          </a:p>
          <a:p>
            <a:r>
              <a:rPr lang="en-US"/>
              <a:t>Modeling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29A73-2F6E-0248-9DBE-6A25E11376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2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Cluster into regions and show representative curves</a:t>
            </a:r>
          </a:p>
          <a:p>
            <a:endParaRPr lang="en-US"/>
          </a:p>
          <a:p>
            <a:r>
              <a:rPr lang="en-US"/>
              <a:t>Show the added values of duration (example)</a:t>
            </a:r>
          </a:p>
          <a:p>
            <a:endParaRPr lang="en-US"/>
          </a:p>
          <a:p>
            <a:r>
              <a:rPr lang="en-US"/>
              <a:t>Effects of human control on flashiness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29A73-2F6E-0248-9DBE-6A25E11376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4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Which factor explains at different frequency</a:t>
            </a:r>
          </a:p>
          <a:p>
            <a:r>
              <a:rPr lang="en-US"/>
              <a:t>Land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29A73-2F6E-0248-9DBE-6A25E11376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Cluster into regions and show representative curves</a:t>
            </a:r>
          </a:p>
          <a:p>
            <a:endParaRPr lang="en-US"/>
          </a:p>
          <a:p>
            <a:r>
              <a:rPr lang="en-US"/>
              <a:t>Show the added values of duration (example)</a:t>
            </a:r>
          </a:p>
          <a:p>
            <a:endParaRPr lang="en-US"/>
          </a:p>
          <a:p>
            <a:r>
              <a:rPr lang="en-US"/>
              <a:t>Effects of human control on flashiness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29A73-2F6E-0248-9DBE-6A25E11376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3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20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_1 Lg Pic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463115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None/>
              <a:defRPr sz="3200" i="0" u="none" strike="noStrike" cap="none">
                <a:solidFill>
                  <a:srgbClr val="009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7A35-BE4A-2158-4C72-FAFB7E37F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39307-8772-1AE2-83AE-DE3D947B5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E389-8A74-7128-BD12-7B96C17A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6312-0CDE-A246-AD06-0C08569003B6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17E77-A79B-53ED-02AE-C06BEBCD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D83EA-2212-E37F-1426-2BE342F0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4231-44AA-954D-89E4-8492D652D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6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commerce.gov/" TargetMode="Externa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noaa.gov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13647" y="4773688"/>
            <a:ext cx="9171295" cy="363373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63115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63132" y="916170"/>
            <a:ext cx="8378213" cy="3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" b="8114"/>
          <a:stretch/>
        </p:blipFill>
        <p:spPr>
          <a:xfrm>
            <a:off x="-92" y="0"/>
            <a:ext cx="352601" cy="475488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14;p1"/>
          <p:cNvSpPr txBox="1"/>
          <p:nvPr/>
        </p:nvSpPr>
        <p:spPr>
          <a:xfrm>
            <a:off x="788549" y="4868701"/>
            <a:ext cx="8181590" cy="21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0B4596"/>
                </a:solidFill>
                <a:latin typeface="+mn-lt"/>
                <a:ea typeface="Calibri"/>
                <a:cs typeface="Calibri"/>
                <a:sym typeface="Calibri"/>
              </a:rPr>
              <a:t>  16-19 November 2021  //  Department of Commerce  //  National Oceanic and Atmospheric Administration  //  NSSL Science Review 	                  </a:t>
            </a:r>
            <a:fld id="{00000000-1234-1234-1234-123412341234}" type="slidenum">
              <a:rPr lang="en-US" sz="900" b="1" i="0" u="none" strike="noStrike" cap="none">
                <a:solidFill>
                  <a:srgbClr val="0B4596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900" b="1" i="0" u="none" strike="noStrike" cap="none" dirty="0">
              <a:solidFill>
                <a:srgbClr val="0B4596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" descr="G:\STALL\ST Comms\Templates &amp; Resources\Logos\Other Emblems\DOC Logo\DOC Color.png">
            <a:hlinkClick r:id="rId12"/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" y="4800599"/>
            <a:ext cx="340119" cy="33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>
            <a:hlinkClick r:id="rId14"/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442" y="4812488"/>
            <a:ext cx="316136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4" y="1951149"/>
            <a:ext cx="325402" cy="33682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18;p1"/>
          <p:cNvPicPr preferRelativeResize="0">
            <a:picLocks/>
          </p:cNvPicPr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9925" y="168226"/>
            <a:ext cx="640080" cy="6400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8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rawing_of_a_CCTV_Camera.sv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8169330" TargetMode="External"/><Relationship Id="rId2" Type="http://schemas.openxmlformats.org/officeDocument/2006/relationships/hyperlink" Target="https://zenodo.org/record/780669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0814" y="-337037"/>
            <a:ext cx="4842372" cy="1899420"/>
          </a:xfrm>
        </p:spPr>
        <p:txBody>
          <a:bodyPr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effectLst/>
              </a:rPr>
              <a:t>Introducing Flashiness-Intensity-Duration-Frequency (F-IDF) Curve: A New Metric to Quantify Flash Flood Intensity</a:t>
            </a:r>
            <a:endParaRPr lang="en-US" sz="2400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7560" y="182627"/>
            <a:ext cx="1714500" cy="109728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0" cmpd="thinThick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61822" y="1279895"/>
            <a:ext cx="1714500" cy="109728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0" cmpd="thinThick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67560" y="2377163"/>
            <a:ext cx="1714500" cy="109728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0" cmpd="thinThick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53563" y="1813743"/>
            <a:ext cx="4129396" cy="288234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195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J. Gourley</a:t>
            </a:r>
          </a:p>
          <a:p>
            <a:pPr>
              <a:spcBef>
                <a:spcPts val="0"/>
              </a:spcBef>
            </a:pPr>
            <a:endParaRPr lang="en-US" sz="1200" i="1" baseline="30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en-US" sz="1200" i="1" baseline="30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en-US" sz="1200" i="1" baseline="30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NOAA, Office of Oceanic and Atmospheric Research</a:t>
            </a:r>
          </a:p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Severe Storms Laboratory, Norman, OK</a:t>
            </a:r>
          </a:p>
          <a:p>
            <a:pPr algn="l">
              <a:spcBef>
                <a:spcPts val="0"/>
              </a:spcBef>
            </a:pP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</a:pP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</a:pP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</a:pP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Zhi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 and Yang Hong</a:t>
            </a:r>
          </a:p>
          <a:p>
            <a:pPr algn="l">
              <a:spcBef>
                <a:spcPts val="0"/>
              </a:spcBef>
            </a:pPr>
            <a:endParaRPr lang="en-US" sz="1200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Oklahoma, Norman, OK,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27" y="360355"/>
            <a:ext cx="1234440" cy="1234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738" y="3474431"/>
            <a:ext cx="1714500" cy="1107495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Picture 2" descr="http://www.nssl.noaa.gov/projects/debrisflow09/NSSL_small_transparant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89" y="1943787"/>
            <a:ext cx="1323520" cy="1323520"/>
          </a:xfrm>
          <a:prstGeom prst="rect">
            <a:avLst/>
          </a:prstGeom>
          <a:noFill/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C44442-9C5E-9379-4E08-1C7EEAA68259}"/>
              </a:ext>
            </a:extLst>
          </p:cNvPr>
          <p:cNvCxnSpPr>
            <a:cxnSpLocks/>
          </p:cNvCxnSpPr>
          <p:nvPr/>
        </p:nvCxnSpPr>
        <p:spPr>
          <a:xfrm>
            <a:off x="2007220" y="327987"/>
            <a:ext cx="0" cy="3146444"/>
          </a:xfrm>
          <a:prstGeom prst="line">
            <a:avLst/>
          </a:prstGeom>
          <a:ln w="25400">
            <a:solidFill>
              <a:srgbClr val="D6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660-445F-0B45-7121-E966370DF8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292" y="3585914"/>
            <a:ext cx="1513852" cy="10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0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F1F3C0-B235-41E3-9A91-A57980E3119A}"/>
              </a:ext>
            </a:extLst>
          </p:cNvPr>
          <p:cNvSpPr txBox="1">
            <a:spLocks/>
          </p:cNvSpPr>
          <p:nvPr/>
        </p:nvSpPr>
        <p:spPr>
          <a:xfrm>
            <a:off x="579624" y="1140849"/>
            <a:ext cx="8186287" cy="6305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 spc="300">
                <a:solidFill>
                  <a:srgbClr val="A32136"/>
                </a:solidFill>
                <a:latin typeface="+mj-lt"/>
                <a:ea typeface="Roboto Mono Medium" charset="0"/>
                <a:cs typeface="Roboto Mono Medium" charset="0"/>
              </a:defRPr>
            </a:lvl1pPr>
          </a:lstStyle>
          <a:p>
            <a:endParaRPr lang="en-US" sz="2700"/>
          </a:p>
        </p:txBody>
      </p:sp>
      <p:pic>
        <p:nvPicPr>
          <p:cNvPr id="9" name="Picture 8" descr="File:Drawing of a CCTV Camera.svg - Wikimedia Commons">
            <a:extLst>
              <a:ext uri="{FF2B5EF4-FFF2-40B4-BE49-F238E27FC236}">
                <a16:creationId xmlns:a16="http://schemas.microsoft.com/office/drawing/2014/main" id="{35084C74-9A47-6D4F-90DF-2C42E106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51574" y="93576"/>
            <a:ext cx="32031910" cy="276099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8BB253-7611-6648-876D-C121180DA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24" y="1140849"/>
            <a:ext cx="7717363" cy="1679081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distributed F-IDF curves at all pixels in the US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C119230-76E1-A346-588B-D3F9F775EE7F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</p:spTree>
    <p:extLst>
      <p:ext uri="{BB962C8B-B14F-4D97-AF65-F5344CB8AC3E}">
        <p14:creationId xmlns:p14="http://schemas.microsoft.com/office/powerpoint/2010/main" val="355817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E08629-D1B0-DAA7-784F-38DC05B4D16E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A5FA8EF-7E07-5F4D-B404-42673FF758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693" y="1386016"/>
            <a:ext cx="3941612" cy="278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18C7660-B631-6F47-BB17-DDE6D5008CA6}"/>
              </a:ext>
            </a:extLst>
          </p:cNvPr>
          <p:cNvSpPr/>
          <p:nvPr/>
        </p:nvSpPr>
        <p:spPr>
          <a:xfrm>
            <a:off x="4671310" y="317690"/>
            <a:ext cx="4007996" cy="4078023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C4D5872-FEE5-1942-B884-2ED838EE9DA4}"/>
              </a:ext>
            </a:extLst>
          </p:cNvPr>
          <p:cNvSpPr/>
          <p:nvPr/>
        </p:nvSpPr>
        <p:spPr>
          <a:xfrm>
            <a:off x="432841" y="317690"/>
            <a:ext cx="4005072" cy="4078023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D8405-23CA-BE42-89B2-EB742369D6EA}"/>
              </a:ext>
            </a:extLst>
          </p:cNvPr>
          <p:cNvSpPr/>
          <p:nvPr/>
        </p:nvSpPr>
        <p:spPr>
          <a:xfrm>
            <a:off x="4877803" y="3330475"/>
            <a:ext cx="1450298" cy="5958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556,711 CONUS river reaches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6ADDE-C91E-A244-BB79-5F92E0091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82"/>
          <a:stretch/>
        </p:blipFill>
        <p:spPr>
          <a:xfrm>
            <a:off x="328712" y="1332741"/>
            <a:ext cx="4129074" cy="282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B53EAD-8478-914C-862C-72C00F9A8937}"/>
              </a:ext>
            </a:extLst>
          </p:cNvPr>
          <p:cNvSpPr/>
          <p:nvPr/>
        </p:nvSpPr>
        <p:spPr>
          <a:xfrm>
            <a:off x="2456348" y="1219647"/>
            <a:ext cx="1450298" cy="4281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CREST hydrologic 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04F22-EB0A-3448-8E84-24E299513008}"/>
              </a:ext>
            </a:extLst>
          </p:cNvPr>
          <p:cNvSpPr/>
          <p:nvPr/>
        </p:nvSpPr>
        <p:spPr>
          <a:xfrm>
            <a:off x="2456349" y="1978567"/>
            <a:ext cx="1450298" cy="5958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Streamflow from 2001-2012 @ 1km/15 min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CE8F29-0A2C-AE4B-A64A-7709D7494993}"/>
              </a:ext>
            </a:extLst>
          </p:cNvPr>
          <p:cNvSpPr/>
          <p:nvPr/>
        </p:nvSpPr>
        <p:spPr>
          <a:xfrm>
            <a:off x="2456349" y="478752"/>
            <a:ext cx="1450298" cy="4221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MRMS reanalysis precipitation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79E273-5EA7-2D4F-ADF7-9F139FA7DA40}"/>
              </a:ext>
            </a:extLst>
          </p:cNvPr>
          <p:cNvSpPr/>
          <p:nvPr/>
        </p:nvSpPr>
        <p:spPr>
          <a:xfrm>
            <a:off x="2450270" y="3783209"/>
            <a:ext cx="1450298" cy="4224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Fit Extreme Value Distribution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8BF110-C717-7F4E-92DF-2FAC64C729BD}"/>
              </a:ext>
            </a:extLst>
          </p:cNvPr>
          <p:cNvSpPr/>
          <p:nvPr/>
        </p:nvSpPr>
        <p:spPr>
          <a:xfrm>
            <a:off x="4883045" y="528199"/>
            <a:ext cx="1450298" cy="5958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err="1">
                <a:solidFill>
                  <a:schemeClr val="tx1"/>
                </a:solidFill>
              </a:rPr>
              <a:t>RiverAtlas</a:t>
            </a:r>
            <a:r>
              <a:rPr lang="en-US" sz="1050">
                <a:solidFill>
                  <a:schemeClr val="tx1"/>
                </a:solidFill>
              </a:rPr>
              <a:t>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D74533-7311-1D41-B848-A8EA1AA0BC01}"/>
              </a:ext>
            </a:extLst>
          </p:cNvPr>
          <p:cNvSpPr/>
          <p:nvPr/>
        </p:nvSpPr>
        <p:spPr>
          <a:xfrm>
            <a:off x="4883044" y="1445142"/>
            <a:ext cx="1450298" cy="5958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59 attributes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32442-3F65-0C40-AE94-F836F49378C9}"/>
              </a:ext>
            </a:extLst>
          </p:cNvPr>
          <p:cNvSpPr/>
          <p:nvPr/>
        </p:nvSpPr>
        <p:spPr>
          <a:xfrm>
            <a:off x="7205838" y="2455522"/>
            <a:ext cx="1450298" cy="5958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Gage-based FIDF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01D936-8AE7-0841-9E97-D173C605C343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6333343" y="1743071"/>
            <a:ext cx="872495" cy="10103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54B252-3BE3-D94E-A416-C03EE7439C54}"/>
              </a:ext>
            </a:extLst>
          </p:cNvPr>
          <p:cNvSpPr txBox="1"/>
          <p:nvPr/>
        </p:nvSpPr>
        <p:spPr>
          <a:xfrm rot="2995285">
            <a:off x="6216838" y="1982337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effectLst>
                  <a:glow rad="127000">
                    <a:schemeClr val="bg1"/>
                  </a:glow>
                </a:effectLst>
              </a:rPr>
              <a:t>Training/testing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A60D8-C283-7546-B9CB-4A1D8FC46B0C}"/>
              </a:ext>
            </a:extLst>
          </p:cNvPr>
          <p:cNvCxnSpPr>
            <a:cxnSpLocks/>
            <a:stCxn id="14" idx="1"/>
            <a:endCxn id="5" idx="3"/>
          </p:cNvCxnSpPr>
          <p:nvPr/>
        </p:nvCxnSpPr>
        <p:spPr>
          <a:xfrm flipH="1">
            <a:off x="6328100" y="2753452"/>
            <a:ext cx="877737" cy="8749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850638-0ED0-234D-9885-03BB3119AADD}"/>
              </a:ext>
            </a:extLst>
          </p:cNvPr>
          <p:cNvSpPr txBox="1"/>
          <p:nvPr/>
        </p:nvSpPr>
        <p:spPr>
          <a:xfrm>
            <a:off x="708780" y="528199"/>
            <a:ext cx="1410964" cy="41549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/>
              <a:t>CREST-based FIDF</a:t>
            </a:r>
          </a:p>
          <a:p>
            <a:pPr algn="ctr"/>
            <a:r>
              <a:rPr lang="en-US" sz="1050" dirty="0"/>
              <a:t>(gridded)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94153-22AF-DF47-9B6D-45F9215EA3BB}"/>
              </a:ext>
            </a:extLst>
          </p:cNvPr>
          <p:cNvSpPr txBox="1"/>
          <p:nvPr/>
        </p:nvSpPr>
        <p:spPr>
          <a:xfrm>
            <a:off x="7229442" y="560110"/>
            <a:ext cx="1148071" cy="41549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ML-based FIDF</a:t>
            </a:r>
          </a:p>
          <a:p>
            <a:pPr algn="ctr"/>
            <a:r>
              <a:rPr lang="en-US" sz="1050" dirty="0"/>
              <a:t>(reach-based)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E4EDD2-7041-C54D-9CC6-0F233CD1721B}"/>
              </a:ext>
            </a:extLst>
          </p:cNvPr>
          <p:cNvSpPr txBox="1"/>
          <p:nvPr/>
        </p:nvSpPr>
        <p:spPr>
          <a:xfrm rot="18900532">
            <a:off x="6306802" y="3145153"/>
            <a:ext cx="1079142" cy="276999"/>
          </a:xfrm>
          <a:prstGeom prst="rect">
            <a:avLst/>
          </a:prstGeom>
          <a:noFill/>
          <a:effectLst>
            <a:glow rad="281829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1200" i="1">
                <a:effectLst>
                  <a:glow rad="127000">
                    <a:schemeClr val="bg1"/>
                  </a:glow>
                </a:effectLst>
              </a:rPr>
              <a:t>Extrapolation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D15383-BAAD-D347-A9B3-04D6F6CED0C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flipH="1">
            <a:off x="5608194" y="1124059"/>
            <a:ext cx="1" cy="3210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C201B95-303D-AB42-91F9-4D44A2135010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 flipH="1">
            <a:off x="3181497" y="900857"/>
            <a:ext cx="1" cy="3187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F715B9-565F-5949-B9B7-BCD57D11B400}"/>
              </a:ext>
            </a:extLst>
          </p:cNvPr>
          <p:cNvCxnSpPr/>
          <p:nvPr/>
        </p:nvCxnSpPr>
        <p:spPr>
          <a:xfrm flipH="1">
            <a:off x="3169340" y="1637084"/>
            <a:ext cx="6079" cy="3817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95712A1-C89A-7046-8959-9AB581160644}"/>
              </a:ext>
            </a:extLst>
          </p:cNvPr>
          <p:cNvCxnSpPr/>
          <p:nvPr/>
        </p:nvCxnSpPr>
        <p:spPr>
          <a:xfrm flipH="1">
            <a:off x="3149510" y="2587278"/>
            <a:ext cx="6079" cy="3817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n 36">
            <a:extLst>
              <a:ext uri="{FF2B5EF4-FFF2-40B4-BE49-F238E27FC236}">
                <a16:creationId xmlns:a16="http://schemas.microsoft.com/office/drawing/2014/main" id="{B701A445-A8A2-C04D-A95D-C3FF04BD9B99}"/>
              </a:ext>
            </a:extLst>
          </p:cNvPr>
          <p:cNvSpPr/>
          <p:nvPr/>
        </p:nvSpPr>
        <p:spPr>
          <a:xfrm>
            <a:off x="6036494" y="2275931"/>
            <a:ext cx="730475" cy="926388"/>
          </a:xfrm>
          <a:prstGeom prst="ca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20 ML models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DFC225-D465-8942-BEC4-B5BBFE5F707A}"/>
              </a:ext>
            </a:extLst>
          </p:cNvPr>
          <p:cNvCxnSpPr/>
          <p:nvPr/>
        </p:nvCxnSpPr>
        <p:spPr>
          <a:xfrm>
            <a:off x="4265802" y="528199"/>
            <a:ext cx="612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D57A9F8-F34E-6E40-95D4-0C4A78F8D4E0}"/>
              </a:ext>
            </a:extLst>
          </p:cNvPr>
          <p:cNvSpPr txBox="1"/>
          <p:nvPr/>
        </p:nvSpPr>
        <p:spPr>
          <a:xfrm>
            <a:off x="3970755" y="115246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Cross-compare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AE164F-43F7-FD4D-BE5B-7A0653F4C428}"/>
              </a:ext>
            </a:extLst>
          </p:cNvPr>
          <p:cNvSpPr txBox="1"/>
          <p:nvPr/>
        </p:nvSpPr>
        <p:spPr>
          <a:xfrm>
            <a:off x="1653745" y="970808"/>
            <a:ext cx="1745991" cy="253916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Pre-calibrated parameters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A00303-0633-DF4C-9D97-B2022CF20421}"/>
              </a:ext>
            </a:extLst>
          </p:cNvPr>
          <p:cNvSpPr txBox="1"/>
          <p:nvPr/>
        </p:nvSpPr>
        <p:spPr>
          <a:xfrm>
            <a:off x="810319" y="4142573"/>
            <a:ext cx="1580882" cy="253916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050"/>
              <a:t>Dynamic (event-based)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4C82D5-B2B3-274C-853D-B2ACBB765177}"/>
              </a:ext>
            </a:extLst>
          </p:cNvPr>
          <p:cNvSpPr txBox="1"/>
          <p:nvPr/>
        </p:nvSpPr>
        <p:spPr>
          <a:xfrm>
            <a:off x="5122874" y="4142572"/>
            <a:ext cx="521297" cy="253916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050"/>
              <a:t>Static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EDBA55-ADE3-9449-B220-E2634AB587DB}"/>
              </a:ext>
            </a:extLst>
          </p:cNvPr>
          <p:cNvSpPr txBox="1"/>
          <p:nvPr/>
        </p:nvSpPr>
        <p:spPr>
          <a:xfrm>
            <a:off x="4234250" y="4258395"/>
            <a:ext cx="673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Validate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F20C5A6-D43E-514B-A08A-F9AD8BB17D75}"/>
              </a:ext>
            </a:extLst>
          </p:cNvPr>
          <p:cNvSpPr/>
          <p:nvPr/>
        </p:nvSpPr>
        <p:spPr>
          <a:xfrm>
            <a:off x="3846851" y="4749706"/>
            <a:ext cx="1450298" cy="277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Gage-based FIDF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BC079F3-CDB6-1D41-AB1A-0C1B4DACE302}"/>
              </a:ext>
            </a:extLst>
          </p:cNvPr>
          <p:cNvCxnSpPr>
            <a:endCxn id="46" idx="0"/>
          </p:cNvCxnSpPr>
          <p:nvPr/>
        </p:nvCxnSpPr>
        <p:spPr>
          <a:xfrm>
            <a:off x="4070758" y="4328720"/>
            <a:ext cx="501242" cy="4209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CD4B500-3C5D-384A-8937-2E9356047E03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4572000" y="4326295"/>
            <a:ext cx="442520" cy="42341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0090692-B10D-EB4C-95A4-1F92769A9F9B}"/>
              </a:ext>
            </a:extLst>
          </p:cNvPr>
          <p:cNvSpPr/>
          <p:nvPr/>
        </p:nvSpPr>
        <p:spPr>
          <a:xfrm>
            <a:off x="2450270" y="2980091"/>
            <a:ext cx="1450298" cy="4402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Calculate annual max. flashiness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8ED13A-DA65-D749-A88E-EDF17BB459AC}"/>
              </a:ext>
            </a:extLst>
          </p:cNvPr>
          <p:cNvCxnSpPr/>
          <p:nvPr/>
        </p:nvCxnSpPr>
        <p:spPr>
          <a:xfrm flipH="1">
            <a:off x="3142270" y="3405363"/>
            <a:ext cx="6079" cy="3817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3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007 -0.12448" pathEditMode="relative" ptsTypes="AA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6007 -0.12448 L -0.18995 -0.44193" pathEditMode="relative" ptsTypes="AA">
                                      <p:cBhvr>
                                        <p:cTn id="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8995 -0.44193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agram, parallel, line&#10;&#10;Description automatically generated">
            <a:extLst>
              <a:ext uri="{FF2B5EF4-FFF2-40B4-BE49-F238E27FC236}">
                <a16:creationId xmlns:a16="http://schemas.microsoft.com/office/drawing/2014/main" id="{A25C0856-AE95-9F45-9B50-940E8AE4BB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23" y="100549"/>
            <a:ext cx="4425904" cy="44259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8496E-63C0-4E4E-B92D-ECA948371265}"/>
              </a:ext>
            </a:extLst>
          </p:cNvPr>
          <p:cNvSpPr txBox="1"/>
          <p:nvPr/>
        </p:nvSpPr>
        <p:spPr>
          <a:xfrm>
            <a:off x="6101429" y="1116809"/>
            <a:ext cx="2666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D9"/>
                </a:solidFill>
              </a:rPr>
              <a:t>CREST-based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3D59B-EBC5-B3A7-7143-65C7A8068955}"/>
              </a:ext>
            </a:extLst>
          </p:cNvPr>
          <p:cNvSpPr txBox="1"/>
          <p:nvPr/>
        </p:nvSpPr>
        <p:spPr>
          <a:xfrm>
            <a:off x="6001767" y="1571491"/>
            <a:ext cx="25240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Best correlations (0.6) for long-duration (6 </a:t>
            </a:r>
            <a:r>
              <a:rPr lang="en-US" sz="1400" dirty="0" err="1"/>
              <a:t>hr</a:t>
            </a:r>
            <a:r>
              <a:rPr lang="en-US" sz="1400" dirty="0"/>
              <a:t>), low return period (2 y)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shows tendency to overpredict weak events and underpredict the biggest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Given model is using </a:t>
            </a:r>
            <a:r>
              <a:rPr lang="en-US" i="1" dirty="0"/>
              <a:t>a-prior</a:t>
            </a:r>
            <a:r>
              <a:rPr lang="en-US" dirty="0"/>
              <a:t> parameters, results are deemed acceptable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735CD5-A8A3-76EE-65B7-7B79E06F23FF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F6A32-AF16-3A5B-7459-E2519BAC6AD7}"/>
              </a:ext>
            </a:extLst>
          </p:cNvPr>
          <p:cNvSpPr txBox="1"/>
          <p:nvPr/>
        </p:nvSpPr>
        <p:spPr>
          <a:xfrm>
            <a:off x="4855260" y="93827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D9"/>
                </a:solidFill>
              </a:rPr>
              <a:t>Duration</a:t>
            </a:r>
          </a:p>
          <a:p>
            <a:r>
              <a:rPr lang="en-US" dirty="0"/>
              <a:t>1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09A5E1-F379-4706-E621-BE93A80E0F62}"/>
              </a:ext>
            </a:extLst>
          </p:cNvPr>
          <p:cNvSpPr txBox="1"/>
          <p:nvPr/>
        </p:nvSpPr>
        <p:spPr>
          <a:xfrm>
            <a:off x="4855260" y="968786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430857-5B03-A47B-B08E-754D6F1B20A4}"/>
              </a:ext>
            </a:extLst>
          </p:cNvPr>
          <p:cNvSpPr txBox="1"/>
          <p:nvPr/>
        </p:nvSpPr>
        <p:spPr>
          <a:xfrm>
            <a:off x="4855260" y="1704846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B4788-238B-405E-E156-11DCAA9F1DE5}"/>
              </a:ext>
            </a:extLst>
          </p:cNvPr>
          <p:cNvSpPr txBox="1"/>
          <p:nvPr/>
        </p:nvSpPr>
        <p:spPr>
          <a:xfrm>
            <a:off x="4855260" y="2519397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F893F-2553-5F5B-161C-2B2EDC53E23E}"/>
              </a:ext>
            </a:extLst>
          </p:cNvPr>
          <p:cNvSpPr txBox="1"/>
          <p:nvPr/>
        </p:nvSpPr>
        <p:spPr>
          <a:xfrm>
            <a:off x="4855260" y="3229539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B53A3-C351-4FEF-914E-E72CEEECD403}"/>
              </a:ext>
            </a:extLst>
          </p:cNvPr>
          <p:cNvSpPr txBox="1"/>
          <p:nvPr/>
        </p:nvSpPr>
        <p:spPr>
          <a:xfrm>
            <a:off x="4855260" y="3958852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ECA3C-58B5-9E76-FFF7-FB3C0313FBA0}"/>
              </a:ext>
            </a:extLst>
          </p:cNvPr>
          <p:cNvSpPr txBox="1"/>
          <p:nvPr/>
        </p:nvSpPr>
        <p:spPr>
          <a:xfrm>
            <a:off x="662638" y="4454531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 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8F4E8-DA4B-01E6-5A35-883277AD5FFC}"/>
              </a:ext>
            </a:extLst>
          </p:cNvPr>
          <p:cNvSpPr txBox="1"/>
          <p:nvPr/>
        </p:nvSpPr>
        <p:spPr>
          <a:xfrm>
            <a:off x="1398392" y="4458524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 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AA877E-B728-F0A7-4F96-58011091B93D}"/>
              </a:ext>
            </a:extLst>
          </p:cNvPr>
          <p:cNvSpPr txBox="1"/>
          <p:nvPr/>
        </p:nvSpPr>
        <p:spPr>
          <a:xfrm>
            <a:off x="2134146" y="4454531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 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89C005-258B-15D8-1981-E09B63F8A3B3}"/>
              </a:ext>
            </a:extLst>
          </p:cNvPr>
          <p:cNvSpPr txBox="1"/>
          <p:nvPr/>
        </p:nvSpPr>
        <p:spPr>
          <a:xfrm>
            <a:off x="2823267" y="4454531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25 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88390-E775-CF4F-F02D-D70351D31046}"/>
              </a:ext>
            </a:extLst>
          </p:cNvPr>
          <p:cNvSpPr txBox="1"/>
          <p:nvPr/>
        </p:nvSpPr>
        <p:spPr>
          <a:xfrm>
            <a:off x="3565741" y="4454530"/>
            <a:ext cx="59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50 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17108D-C61C-7635-7668-4812672C5D0E}"/>
              </a:ext>
            </a:extLst>
          </p:cNvPr>
          <p:cNvSpPr txBox="1"/>
          <p:nvPr/>
        </p:nvSpPr>
        <p:spPr>
          <a:xfrm>
            <a:off x="4269829" y="4458522"/>
            <a:ext cx="7137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100 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A0C0AA-8061-8D22-D231-28D9DBBECD18}"/>
              </a:ext>
            </a:extLst>
          </p:cNvPr>
          <p:cNvSpPr txBox="1"/>
          <p:nvPr/>
        </p:nvSpPr>
        <p:spPr>
          <a:xfrm>
            <a:off x="4855260" y="4249147"/>
            <a:ext cx="1032753" cy="52322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99D9"/>
                </a:solidFill>
              </a:rPr>
              <a:t>Return period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C554A6-CD8E-8940-F95F-538B124AEF0B}"/>
              </a:ext>
            </a:extLst>
          </p:cNvPr>
          <p:cNvCxnSpPr>
            <a:endCxn id="8" idx="3"/>
          </p:cNvCxnSpPr>
          <p:nvPr/>
        </p:nvCxnSpPr>
        <p:spPr>
          <a:xfrm>
            <a:off x="5449972" y="504497"/>
            <a:ext cx="0" cy="61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63C149-1755-F918-661E-31B9599E9C02}"/>
              </a:ext>
            </a:extLst>
          </p:cNvPr>
          <p:cNvCxnSpPr>
            <a:cxnSpLocks/>
          </p:cNvCxnSpPr>
          <p:nvPr/>
        </p:nvCxnSpPr>
        <p:spPr>
          <a:xfrm>
            <a:off x="4499278" y="4762307"/>
            <a:ext cx="10986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69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BBAE32-C5D5-E182-348F-52D15E91B678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71C098-C4B6-18C9-789B-55FB0F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864" y="433571"/>
            <a:ext cx="3613925" cy="160728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CREST-based distributed F-IDF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FB5E4-7C0A-B50E-53B0-046131D13E16}"/>
              </a:ext>
            </a:extLst>
          </p:cNvPr>
          <p:cNvSpPr txBox="1"/>
          <p:nvPr/>
        </p:nvSpPr>
        <p:spPr>
          <a:xfrm>
            <a:off x="4906954" y="1718155"/>
            <a:ext cx="37978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Flash flood occurrence density plot (based on Storm Events)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CB220CB5-D8DC-B725-1CE9-91CC471A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54" y="1972071"/>
            <a:ext cx="3797835" cy="27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B90D92-29EB-587A-038E-7824951DCC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91" y="0"/>
            <a:ext cx="4571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FC82FD-C86C-B608-DB35-A1948258BB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654" y="1980780"/>
            <a:ext cx="3303143" cy="21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AA73E8-5170-84A2-3858-209B2980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10906"/>
            <a:ext cx="7886700" cy="993775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E1631C-B9D2-5100-0E8E-F4D52D0DA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834" y="882869"/>
            <a:ext cx="5900863" cy="4067503"/>
          </a:xfrm>
        </p:spPr>
        <p:txBody>
          <a:bodyPr wrap="square" anchor="ctr">
            <a:normAutofit fontScale="92500" lnSpcReduction="10000"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en-US" sz="1400" dirty="0"/>
              <a:t>Extreme or “flashy” hydrologic response is quantified by the slope of the rising limb of the hydrograph</a:t>
            </a:r>
          </a:p>
          <a:p>
            <a:pPr>
              <a:lnSpc>
                <a:spcPct val="150000"/>
              </a:lnSpc>
              <a:buSzPct val="100000"/>
            </a:pPr>
            <a:r>
              <a:rPr lang="en-US" sz="1400" dirty="0"/>
              <a:t>We computed IDF curves of the flashiness variable at all available USGS stations</a:t>
            </a:r>
          </a:p>
          <a:p>
            <a:pPr>
              <a:lnSpc>
                <a:spcPct val="150000"/>
              </a:lnSpc>
              <a:buSzPct val="100000"/>
            </a:pPr>
            <a:r>
              <a:rPr lang="en-US" sz="1400" dirty="0"/>
              <a:t>The same methodology was applied to simulated hydrographs using a reanalysis precipitation dataset input to a hydrologic model, yielding F-IDF curves at all grid points </a:t>
            </a:r>
          </a:p>
          <a:p>
            <a:pPr>
              <a:lnSpc>
                <a:spcPct val="150000"/>
              </a:lnSpc>
              <a:buSzPct val="100000"/>
            </a:pPr>
            <a:r>
              <a:rPr lang="en-US" sz="1400" dirty="0"/>
              <a:t>Grids of flashiness are being provided to National Weather Service forecasters to provide an initial background map for regions that need more careful monitoring</a:t>
            </a:r>
          </a:p>
          <a:p>
            <a:pPr>
              <a:lnSpc>
                <a:spcPct val="150000"/>
              </a:lnSpc>
              <a:buSzPct val="100000"/>
            </a:pPr>
            <a:r>
              <a:rPr lang="en-US" sz="1400" dirty="0"/>
              <a:t>Real-time forecasts of flashiness are being considered as another tool for forecasters </a:t>
            </a:r>
          </a:p>
          <a:p>
            <a:pPr>
              <a:lnSpc>
                <a:spcPct val="150000"/>
              </a:lnSpc>
              <a:buSzPct val="100000"/>
            </a:pPr>
            <a:endParaRPr lang="en-US" sz="1400" dirty="0"/>
          </a:p>
          <a:p>
            <a:pPr>
              <a:lnSpc>
                <a:spcPct val="150000"/>
              </a:lnSpc>
              <a:buSzPct val="100000"/>
            </a:pPr>
            <a:endParaRPr lang="en-US" sz="14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39B746B-68A2-9146-7603-E8A67D2809A8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F08DC-5EA5-3EC2-5BC5-44724B46F465}"/>
              </a:ext>
            </a:extLst>
          </p:cNvPr>
          <p:cNvSpPr txBox="1"/>
          <p:nvPr/>
        </p:nvSpPr>
        <p:spPr>
          <a:xfrm>
            <a:off x="6037973" y="2275326"/>
            <a:ext cx="3079531" cy="1384995"/>
          </a:xfrm>
          <a:prstGeom prst="rect">
            <a:avLst/>
          </a:prstGeom>
          <a:solidFill>
            <a:srgbClr val="FFE3BE"/>
          </a:solidFill>
          <a:ln>
            <a:solidFill>
              <a:schemeClr val="accent1">
                <a:shade val="95000"/>
                <a:satMod val="105000"/>
              </a:schemeClr>
            </a:solidFill>
          </a:ln>
          <a:scene3d>
            <a:camera prst="perspectiveContrastingLeftFacing"/>
            <a:lightRig rig="threePt" dir="t"/>
          </a:scene3d>
          <a:sp3d extrusionH="76200" prstMaterial="softEdge">
            <a:extrusionClr>
              <a:srgbClr val="FFC000"/>
            </a:extrusionClr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F-IDF curves at USGS gauges: </a:t>
            </a:r>
          </a:p>
          <a:p>
            <a:r>
              <a:rPr lang="en-US" sz="1200" dirty="0">
                <a:hlinkClick r:id="rId2"/>
              </a:rPr>
              <a:t>https://zenodo.org/record/7806694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F-IDF curves over CONUS:</a:t>
            </a:r>
          </a:p>
          <a:p>
            <a:r>
              <a:rPr lang="en-US" sz="1200" dirty="0">
                <a:hlinkClick r:id="rId3"/>
              </a:rPr>
              <a:t>https://zenodo.org/record/8169330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026" name="Picture 2" descr="What is open access?">
            <a:extLst>
              <a:ext uri="{FF2B5EF4-FFF2-40B4-BE49-F238E27FC236}">
                <a16:creationId xmlns:a16="http://schemas.microsoft.com/office/drawing/2014/main" id="{6616D49E-9F67-FD36-5F7C-DE761315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685" y="1303799"/>
            <a:ext cx="1308319" cy="5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9CE593-7D87-10BB-84C4-261F870A729D}"/>
              </a:ext>
            </a:extLst>
          </p:cNvPr>
          <p:cNvSpPr txBox="1"/>
          <p:nvPr/>
        </p:nvSpPr>
        <p:spPr>
          <a:xfrm>
            <a:off x="6374792" y="4298731"/>
            <a:ext cx="2536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D9"/>
                </a:solidFill>
              </a:rPr>
              <a:t>Contact: </a:t>
            </a:r>
            <a:r>
              <a:rPr lang="en-US" dirty="0" err="1">
                <a:solidFill>
                  <a:srgbClr val="0099D9"/>
                </a:solidFill>
              </a:rPr>
              <a:t>jj.gourley@noaa.gov</a:t>
            </a:r>
            <a:endParaRPr lang="en-US" dirty="0">
              <a:solidFill>
                <a:srgbClr val="009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D8FA-FFE1-8849-8B1C-75BC3108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51" y="90080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Motivating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82DDF-9CA7-3345-A0A3-7078308E1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3855"/>
            <a:ext cx="7886700" cy="3262312"/>
          </a:xfrm>
        </p:spPr>
        <p:txBody>
          <a:bodyPr/>
          <a:lstStyle/>
          <a:p>
            <a:r>
              <a:rPr lang="en-US" sz="2000" dirty="0"/>
              <a:t>How to identify basins, parts or the country, or world that are “flashy” and thus respond quickly to rainfall and with high magnitudes?</a:t>
            </a:r>
          </a:p>
          <a:p>
            <a:r>
              <a:rPr lang="en-US" sz="2000" dirty="0"/>
              <a:t>If flashiness variable(s) can be identified using observed discharge, can they be used in a forecasting context? How about at ungauged locations? </a:t>
            </a:r>
          </a:p>
          <a:p>
            <a:pPr lvl="1"/>
            <a:r>
              <a:rPr lang="en-US" sz="1800" dirty="0"/>
              <a:t>Proposal: Compute Flashiness-Intensity-Duration-Frequency (IDF) curves</a:t>
            </a:r>
          </a:p>
          <a:p>
            <a:pPr lvl="1"/>
            <a:r>
              <a:rPr lang="en-US" sz="1800" dirty="0"/>
              <a:t>Apply to observed discharge data using USGS gauges</a:t>
            </a:r>
          </a:p>
          <a:p>
            <a:pPr lvl="1"/>
            <a:r>
              <a:rPr lang="en-US" sz="1800" dirty="0"/>
              <a:t>Extend concept to ungauged pixels across entire US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AD9E15A-4AC6-AF9C-7241-C8BA45E6D7CA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</p:spTree>
    <p:extLst>
      <p:ext uri="{BB962C8B-B14F-4D97-AF65-F5344CB8AC3E}">
        <p14:creationId xmlns:p14="http://schemas.microsoft.com/office/powerpoint/2010/main" val="89811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7DA8-B950-7499-4D1C-5EBA2728C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02867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Data record length for USGS gauges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7849998-3BC3-A86E-7F4E-EF187B4E1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7237" y="801724"/>
            <a:ext cx="5251126" cy="39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70482-F381-B694-2471-12018DCEE782}"/>
              </a:ext>
            </a:extLst>
          </p:cNvPr>
          <p:cNvSpPr txBox="1"/>
          <p:nvPr/>
        </p:nvSpPr>
        <p:spPr>
          <a:xfrm>
            <a:off x="6452182" y="2310140"/>
            <a:ext cx="2524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Discharge data available at 5,116 gauges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15-min resolution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E6D004-0049-FF84-0809-04D4066DF4F9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</p:spTree>
    <p:extLst>
      <p:ext uri="{BB962C8B-B14F-4D97-AF65-F5344CB8AC3E}">
        <p14:creationId xmlns:p14="http://schemas.microsoft.com/office/powerpoint/2010/main" val="384566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80E3-4768-8A19-BB3C-0F1AC852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538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Fit extreme value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FEC3-84F7-7504-3D83-94240ABAA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6226"/>
            <a:ext cx="8229600" cy="3638848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Find maximum slope of hydrograph (flashiness) over a moving time window (D=1-6 </a:t>
            </a:r>
            <a:r>
              <a:rPr lang="en-US" sz="1800" dirty="0" err="1"/>
              <a:t>hr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r>
              <a:rPr lang="en-US" sz="1800" dirty="0"/>
              <a:t>Extract the annual maximum</a:t>
            </a:r>
          </a:p>
          <a:p>
            <a:endParaRPr lang="en-US" sz="1800" dirty="0"/>
          </a:p>
          <a:p>
            <a:r>
              <a:rPr lang="en-US" sz="1800" dirty="0"/>
              <a:t>Fit into general extreme value distribution and </a:t>
            </a:r>
            <a:r>
              <a:rPr lang="en-US" sz="1800" dirty="0" err="1"/>
              <a:t>logPearson</a:t>
            </a:r>
            <a:r>
              <a:rPr lang="en-US" sz="1800" dirty="0"/>
              <a:t> Type III distribution</a:t>
            </a:r>
          </a:p>
          <a:p>
            <a:endParaRPr lang="en-US" sz="1800" dirty="0"/>
          </a:p>
          <a:p>
            <a:r>
              <a:rPr lang="en-US" sz="1800" dirty="0"/>
              <a:t>Find an optimal fit based on the BIC (Bayesian Information Criterion)</a:t>
            </a:r>
          </a:p>
          <a:p>
            <a:endParaRPr lang="en-US" sz="1800" dirty="0"/>
          </a:p>
          <a:p>
            <a:r>
              <a:rPr lang="en-US" sz="1800" dirty="0"/>
              <a:t>Find flashiness values at different frequency 2, 5, 10, 25, 50 and 100-y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260BFE8-AC92-18EA-3301-0379AE2EBAE1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</p:spTree>
    <p:extLst>
      <p:ext uri="{BB962C8B-B14F-4D97-AF65-F5344CB8AC3E}">
        <p14:creationId xmlns:p14="http://schemas.microsoft.com/office/powerpoint/2010/main" val="189851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E3F9-83E9-24D1-C345-998B0FBB7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6089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Illustration – 3-hr Flashiness Computation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3BD7242-17A0-308D-5B03-24CE9E0E6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1" r="2618" b="5235"/>
          <a:stretch/>
        </p:blipFill>
        <p:spPr>
          <a:xfrm>
            <a:off x="417041" y="716019"/>
            <a:ext cx="8607302" cy="377209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6B157B7-2BF6-E9B3-A28B-33E7C90BC1D6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</p:spTree>
    <p:extLst>
      <p:ext uri="{BB962C8B-B14F-4D97-AF65-F5344CB8AC3E}">
        <p14:creationId xmlns:p14="http://schemas.microsoft.com/office/powerpoint/2010/main" val="122211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BE1F9-2D52-28CE-CDAE-47E03607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Flashiness-Intensity-Duration-Frequency (F-IDF) curve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78B924-25E7-8646-BD19-4E6DCB28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870" y="1201301"/>
            <a:ext cx="6040550" cy="34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8F1E7BC-536D-1D8B-D7C5-48862E41DE25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</p:spTree>
    <p:extLst>
      <p:ext uri="{BB962C8B-B14F-4D97-AF65-F5344CB8AC3E}">
        <p14:creationId xmlns:p14="http://schemas.microsoft.com/office/powerpoint/2010/main" val="69285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406AF97-1E51-7E87-AD28-38ECDE591640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71C098-C4B6-18C9-789B-55FB0F1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811" y="110870"/>
            <a:ext cx="4245428" cy="215622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Frequency of flashiness values for 1-hr duration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FB5E4-7C0A-B50E-53B0-046131D13E16}"/>
              </a:ext>
            </a:extLst>
          </p:cNvPr>
          <p:cNvSpPr txBox="1"/>
          <p:nvPr/>
        </p:nvSpPr>
        <p:spPr>
          <a:xfrm>
            <a:off x="4906954" y="1556573"/>
            <a:ext cx="3797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Flash flood occurrence density plot (based on National Weather Service </a:t>
            </a:r>
            <a:r>
              <a:rPr lang="en-US" sz="1050" i="1" dirty="0"/>
              <a:t>Storm Data</a:t>
            </a:r>
            <a:r>
              <a:rPr lang="en-US" sz="105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A0DD6A-0988-5849-9022-F9D5672956F4}"/>
              </a:ext>
            </a:extLst>
          </p:cNvPr>
          <p:cNvGrpSpPr/>
          <p:nvPr/>
        </p:nvGrpSpPr>
        <p:grpSpPr>
          <a:xfrm>
            <a:off x="-69010" y="0"/>
            <a:ext cx="4641010" cy="5143500"/>
            <a:chOff x="-2" y="0"/>
            <a:chExt cx="6096001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26D51975-7DCC-8D15-44D5-02F36E50D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0"/>
              <a:ext cx="6096001" cy="685800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A8D42BA-2D5D-7643-BAE3-BE24FB8287B9}"/>
                </a:ext>
              </a:extLst>
            </p:cNvPr>
            <p:cNvSpPr/>
            <p:nvPr/>
          </p:nvSpPr>
          <p:spPr>
            <a:xfrm rot="2559494">
              <a:off x="5057579" y="316131"/>
              <a:ext cx="592783" cy="120448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294DB0-7E63-6442-B119-0373CBA4375E}"/>
                </a:ext>
              </a:extLst>
            </p:cNvPr>
            <p:cNvSpPr/>
            <p:nvPr/>
          </p:nvSpPr>
          <p:spPr>
            <a:xfrm rot="574048">
              <a:off x="3087817" y="120965"/>
              <a:ext cx="304068" cy="120448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0DEC75-35D0-4A40-A4C5-BAC228EE7567}"/>
                </a:ext>
              </a:extLst>
            </p:cNvPr>
            <p:cNvSpPr/>
            <p:nvPr/>
          </p:nvSpPr>
          <p:spPr>
            <a:xfrm rot="2559494">
              <a:off x="4400949" y="980730"/>
              <a:ext cx="395764" cy="5422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41571F2-B75B-C741-B7F1-3FB2403F497D}"/>
                </a:ext>
              </a:extLst>
            </p:cNvPr>
            <p:cNvSpPr/>
            <p:nvPr/>
          </p:nvSpPr>
          <p:spPr>
            <a:xfrm rot="4908965">
              <a:off x="4659786" y="1056719"/>
              <a:ext cx="279615" cy="120448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7CCDCE-3692-FD43-9447-7617C27BAB25}"/>
                </a:ext>
              </a:extLst>
            </p:cNvPr>
            <p:cNvSpPr txBox="1"/>
            <p:nvPr/>
          </p:nvSpPr>
          <p:spPr>
            <a:xfrm>
              <a:off x="2677190" y="733707"/>
              <a:ext cx="41653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①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BC6D7D-EA2A-374A-855A-88E4EDD71A87}"/>
                </a:ext>
              </a:extLst>
            </p:cNvPr>
            <p:cNvSpPr txBox="1"/>
            <p:nvPr/>
          </p:nvSpPr>
          <p:spPr>
            <a:xfrm>
              <a:off x="3977682" y="733707"/>
              <a:ext cx="41653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②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8BF9B8-176B-EC48-B624-867A0B6DB91D}"/>
                </a:ext>
              </a:extLst>
            </p:cNvPr>
            <p:cNvSpPr txBox="1"/>
            <p:nvPr/>
          </p:nvSpPr>
          <p:spPr>
            <a:xfrm>
              <a:off x="5632259" y="882508"/>
              <a:ext cx="41653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③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EDE9B3-9624-8A4B-A219-09E2A1A5BD48}"/>
                </a:ext>
              </a:extLst>
            </p:cNvPr>
            <p:cNvSpPr txBox="1"/>
            <p:nvPr/>
          </p:nvSpPr>
          <p:spPr>
            <a:xfrm>
              <a:off x="4663711" y="1769973"/>
              <a:ext cx="41653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④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306AAD-D1D7-6E49-9AA4-B9482A36FD03}"/>
                </a:ext>
              </a:extLst>
            </p:cNvPr>
            <p:cNvSpPr/>
            <p:nvPr/>
          </p:nvSpPr>
          <p:spPr>
            <a:xfrm rot="20060334">
              <a:off x="3452696" y="1071233"/>
              <a:ext cx="395764" cy="5422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48F404-5A3A-DE4F-BE25-48D633529D12}"/>
                </a:ext>
              </a:extLst>
            </p:cNvPr>
            <p:cNvSpPr txBox="1"/>
            <p:nvPr/>
          </p:nvSpPr>
          <p:spPr>
            <a:xfrm>
              <a:off x="3213890" y="1552777"/>
              <a:ext cx="41653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⑤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CB220CB5-D8DC-B725-1CE9-91CC471A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54" y="1972071"/>
            <a:ext cx="3797835" cy="27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E48A17-8185-42C0-2C9C-B6C7FAB762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987" y="2008681"/>
            <a:ext cx="3361554" cy="21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0207D-8EBE-7641-ADD9-757E10E4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9491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2021 Tennessee flash flooding</a:t>
            </a:r>
          </a:p>
        </p:txBody>
      </p:sp>
      <p:pic>
        <p:nvPicPr>
          <p:cNvPr id="6" name="Picture 5" descr="Calendar, map&#10;&#10;Description automatically generated">
            <a:extLst>
              <a:ext uri="{FF2B5EF4-FFF2-40B4-BE49-F238E27FC236}">
                <a16:creationId xmlns:a16="http://schemas.microsoft.com/office/drawing/2014/main" id="{AE7F4ECA-DB34-6248-A29E-D048F9F673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70" y="748255"/>
            <a:ext cx="6891742" cy="3885206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CA044A-5941-65EF-A5F9-9FE3931C7346}"/>
              </a:ext>
            </a:extLst>
          </p:cNvPr>
          <p:cNvSpPr txBox="1">
            <a:spLocks/>
          </p:cNvSpPr>
          <p:nvPr/>
        </p:nvSpPr>
        <p:spPr>
          <a:xfrm>
            <a:off x="780585" y="4822883"/>
            <a:ext cx="8249649" cy="292602"/>
          </a:xfrm>
          <a:prstGeom prst="rect">
            <a:avLst/>
          </a:prstGeom>
          <a:solidFill>
            <a:srgbClr val="D6F5FF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050" dirty="0"/>
              <a:t>GEWEX 1</a:t>
            </a:r>
            <a:r>
              <a:rPr lang="en-US" sz="1050" u="sng" baseline="30000" dirty="0"/>
              <a:t>st</a:t>
            </a:r>
            <a:r>
              <a:rPr lang="en-US" sz="1050" dirty="0"/>
              <a:t> GLOBAL FLOOD CROSSCUTTING PROJECT WORKSHOP</a:t>
            </a:r>
            <a:r>
              <a:rPr lang="en-US" sz="1050" i="1" dirty="0"/>
              <a:t>				</a:t>
            </a:r>
            <a:r>
              <a:rPr lang="en-US" sz="1050" i="1" dirty="0">
                <a:latin typeface="Gill Sans MT"/>
              </a:rPr>
              <a:t>22 Sept 2023</a:t>
            </a:r>
          </a:p>
        </p:txBody>
      </p:sp>
    </p:spTree>
    <p:extLst>
      <p:ext uri="{BB962C8B-B14F-4D97-AF65-F5344CB8AC3E}">
        <p14:creationId xmlns:p14="http://schemas.microsoft.com/office/powerpoint/2010/main" val="864806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EFC319-3E85-9F42-949A-E8F7BBA628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B67F2-324C-2989-9F64-41DCB45D7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13" y="80971"/>
            <a:ext cx="7886700" cy="99377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Factors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0FC490-7B9F-E25C-B2D8-E30FD08015C5}"/>
              </a:ext>
            </a:extLst>
          </p:cNvPr>
          <p:cNvSpPr txBox="1"/>
          <p:nvPr/>
        </p:nvSpPr>
        <p:spPr>
          <a:xfrm>
            <a:off x="5872468" y="888378"/>
            <a:ext cx="32715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000" dirty="0"/>
              <a:t>↑ Flashiness -&gt; ↓ discharge, river area/volume: </a:t>
            </a:r>
            <a:r>
              <a:rPr lang="en-US" sz="1000" u="sng" dirty="0"/>
              <a:t>small reaches tend to have higher flashiness values</a:t>
            </a:r>
          </a:p>
          <a:p>
            <a:pPr marL="257175" indent="-257175">
              <a:buFont typeface="+mj-lt"/>
              <a:buAutoNum type="arabicPeriod"/>
            </a:pPr>
            <a:endParaRPr lang="en-US" sz="1000" u="sng" dirty="0"/>
          </a:p>
          <a:p>
            <a:pPr marL="257175" indent="-257175">
              <a:buFont typeface="+mj-lt"/>
              <a:buAutoNum type="arabicPeriod"/>
            </a:pPr>
            <a:r>
              <a:rPr lang="en-US" sz="1000" dirty="0"/>
              <a:t>↑ Flashiness -&gt; ↓ regulation: </a:t>
            </a:r>
            <a:r>
              <a:rPr lang="en-US" sz="1000" u="sng" dirty="0"/>
              <a:t>flood structures impede flash floods</a:t>
            </a:r>
          </a:p>
          <a:p>
            <a:pPr marL="257175" indent="-257175">
              <a:buFont typeface="+mj-lt"/>
              <a:buAutoNum type="arabicPeriod"/>
            </a:pPr>
            <a:endParaRPr lang="en-US" sz="1000" dirty="0"/>
          </a:p>
          <a:p>
            <a:pPr marL="257175" indent="-257175">
              <a:buFont typeface="+mj-lt"/>
              <a:buAutoNum type="arabicPeriod"/>
            </a:pPr>
            <a:r>
              <a:rPr lang="en-US" sz="1000" dirty="0"/>
              <a:t>↑ Flashiness -&gt; ↑ land runoff, air temperature, aridity index, evaporation, climate moisture index: </a:t>
            </a:r>
            <a:r>
              <a:rPr lang="en-US" sz="1000" u="sng" dirty="0"/>
              <a:t>flashiness is a weather-dependent variable not dependent on climate</a:t>
            </a:r>
          </a:p>
          <a:p>
            <a:pPr marL="257175" indent="-257175">
              <a:buFont typeface="+mj-lt"/>
              <a:buAutoNum type="arabicPeriod"/>
            </a:pPr>
            <a:endParaRPr lang="en-US" sz="1000" dirty="0"/>
          </a:p>
          <a:p>
            <a:pPr marL="257175" indent="-257175">
              <a:buFont typeface="+mj-lt"/>
              <a:buAutoNum type="arabicPeriod"/>
            </a:pPr>
            <a:r>
              <a:rPr lang="en-US" sz="1000" dirty="0"/>
              <a:t>↑ Flashiness -&gt; ↓ snow cover extent: </a:t>
            </a:r>
            <a:r>
              <a:rPr lang="en-US" sz="1000" u="sng" dirty="0"/>
              <a:t>flash floods are not typically snow-driven</a:t>
            </a:r>
          </a:p>
          <a:p>
            <a:pPr marL="257175" indent="-257175">
              <a:buFont typeface="+mj-lt"/>
              <a:buAutoNum type="arabicPeriod"/>
            </a:pPr>
            <a:endParaRPr lang="en-US" sz="1000" dirty="0"/>
          </a:p>
          <a:p>
            <a:pPr marL="257175" indent="-257175">
              <a:buFont typeface="+mj-lt"/>
              <a:buAutoNum type="arabicPeriod"/>
            </a:pPr>
            <a:r>
              <a:rPr lang="en-US" sz="1000" dirty="0"/>
              <a:t>↑ Flashiness -&gt; ↑ clay, ↓ sand: </a:t>
            </a:r>
            <a:r>
              <a:rPr lang="en-US" sz="1000" u="sng" dirty="0"/>
              <a:t>clay soils help generate flash floods</a:t>
            </a:r>
          </a:p>
          <a:p>
            <a:pPr marL="257175" indent="-257175">
              <a:buFont typeface="+mj-lt"/>
              <a:buAutoNum type="arabicPeriod"/>
            </a:pPr>
            <a:endParaRPr lang="en-US" sz="1000" dirty="0"/>
          </a:p>
          <a:p>
            <a:pPr marL="257175" indent="-257175">
              <a:buFont typeface="+mj-lt"/>
              <a:buAutoNum type="arabicPeriod"/>
            </a:pPr>
            <a:r>
              <a:rPr lang="en-US" sz="1000" dirty="0"/>
              <a:t>↑ Flashiness -&gt; ↑ soil water content: </a:t>
            </a:r>
            <a:r>
              <a:rPr lang="en-US" sz="1000" u="sng" dirty="0"/>
              <a:t>wet soils help generate flash floods</a:t>
            </a:r>
          </a:p>
          <a:p>
            <a:pPr marL="257175" indent="-257175">
              <a:buFont typeface="+mj-lt"/>
              <a:buAutoNum type="arabicPeriod"/>
            </a:pPr>
            <a:endParaRPr lang="en-US" sz="1000" dirty="0"/>
          </a:p>
          <a:p>
            <a:pPr marL="257175" indent="-257175">
              <a:buFont typeface="+mj-lt"/>
              <a:buAutoNum type="arabicPeriod"/>
            </a:pPr>
            <a:r>
              <a:rPr lang="en-US" sz="1000" dirty="0"/>
              <a:t>↑ Flashiness -&gt; ↑ urban density, road density: </a:t>
            </a:r>
            <a:r>
              <a:rPr lang="en-US" sz="1000" u="sng" dirty="0"/>
              <a:t>impervious surface area help generate flash floods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1372ED-B3CD-5A43-A867-4DCD2E12EC91}"/>
              </a:ext>
            </a:extLst>
          </p:cNvPr>
          <p:cNvGrpSpPr/>
          <p:nvPr/>
        </p:nvGrpSpPr>
        <p:grpSpPr>
          <a:xfrm>
            <a:off x="-59250" y="-56940"/>
            <a:ext cx="6036805" cy="5143500"/>
            <a:chOff x="1856927" y="0"/>
            <a:chExt cx="8049073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E1E1AE-26BF-1049-9F4D-153E011D5D55}"/>
                </a:ext>
              </a:extLst>
            </p:cNvPr>
            <p:cNvSpPr/>
            <p:nvPr/>
          </p:nvSpPr>
          <p:spPr>
            <a:xfrm>
              <a:off x="5667377" y="187917"/>
              <a:ext cx="3486148" cy="30982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E07800-C6A0-584A-9A36-1AB86C9C2F29}"/>
                </a:ext>
              </a:extLst>
            </p:cNvPr>
            <p:cNvSpPr/>
            <p:nvPr/>
          </p:nvSpPr>
          <p:spPr>
            <a:xfrm>
              <a:off x="5667377" y="3273101"/>
              <a:ext cx="3486148" cy="2666144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50E9FE-AB75-FE4D-ADD5-3F044EDBD3E9}"/>
                </a:ext>
              </a:extLst>
            </p:cNvPr>
            <p:cNvSpPr/>
            <p:nvPr/>
          </p:nvSpPr>
          <p:spPr>
            <a:xfrm>
              <a:off x="5667377" y="5948770"/>
              <a:ext cx="3486148" cy="804455"/>
            </a:xfrm>
            <a:prstGeom prst="rect">
              <a:avLst/>
            </a:prstGeom>
            <a:solidFill>
              <a:schemeClr val="bg2">
                <a:lumMod val="50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5A25ED8-D8F9-3A4E-B3E3-96F7EE4989E1}"/>
                </a:ext>
              </a:extLst>
            </p:cNvPr>
            <p:cNvSpPr/>
            <p:nvPr/>
          </p:nvSpPr>
          <p:spPr>
            <a:xfrm rot="16200000">
              <a:off x="3108623" y="-634705"/>
              <a:ext cx="1736132" cy="3381378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A2BA8C-5661-8D4E-9587-0C8FF4EBF291}"/>
                </a:ext>
              </a:extLst>
            </p:cNvPr>
            <p:cNvSpPr/>
            <p:nvPr/>
          </p:nvSpPr>
          <p:spPr>
            <a:xfrm>
              <a:off x="2285998" y="1924049"/>
              <a:ext cx="3381379" cy="95250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1C73BB-1982-C446-8755-BF242361F5D6}"/>
                </a:ext>
              </a:extLst>
            </p:cNvPr>
            <p:cNvSpPr/>
            <p:nvPr/>
          </p:nvSpPr>
          <p:spPr>
            <a:xfrm>
              <a:off x="2285997" y="2876551"/>
              <a:ext cx="3381380" cy="1736134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853173-8BF7-EC45-95C2-B46AFEACD6B1}"/>
                </a:ext>
              </a:extLst>
            </p:cNvPr>
            <p:cNvSpPr/>
            <p:nvPr/>
          </p:nvSpPr>
          <p:spPr>
            <a:xfrm>
              <a:off x="2285996" y="4612685"/>
              <a:ext cx="3381381" cy="141664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213EC7-C625-1E41-984C-4E6F0B0A7956}"/>
                </a:ext>
              </a:extLst>
            </p:cNvPr>
            <p:cNvSpPr/>
            <p:nvPr/>
          </p:nvSpPr>
          <p:spPr>
            <a:xfrm>
              <a:off x="2285995" y="6029325"/>
              <a:ext cx="3381382" cy="7239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FC6EE7-A985-574E-B79C-D77C910AA4F1}"/>
                </a:ext>
              </a:extLst>
            </p:cNvPr>
            <p:cNvSpPr txBox="1"/>
            <p:nvPr/>
          </p:nvSpPr>
          <p:spPr>
            <a:xfrm rot="16200000">
              <a:off x="1497000" y="867597"/>
              <a:ext cx="105840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1">
                      <a:lumMod val="75000"/>
                    </a:schemeClr>
                  </a:solidFill>
                </a:rPr>
                <a:t>Hydrology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85F1CF-D88A-9542-8DC4-8670A0332655}"/>
                </a:ext>
              </a:extLst>
            </p:cNvPr>
            <p:cNvSpPr txBox="1"/>
            <p:nvPr/>
          </p:nvSpPr>
          <p:spPr>
            <a:xfrm rot="16200000">
              <a:off x="1357004" y="2231023"/>
              <a:ext cx="133840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Physiography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0442B2-4203-1D4E-86B0-C97286E3CA7A}"/>
                </a:ext>
              </a:extLst>
            </p:cNvPr>
            <p:cNvSpPr txBox="1"/>
            <p:nvPr/>
          </p:nvSpPr>
          <p:spPr>
            <a:xfrm rot="16200000">
              <a:off x="1597456" y="3657023"/>
              <a:ext cx="8575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Climate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1B4872-C531-A74B-99B9-68BAEF2E99AA}"/>
                </a:ext>
              </a:extLst>
            </p:cNvPr>
            <p:cNvSpPr txBox="1"/>
            <p:nvPr/>
          </p:nvSpPr>
          <p:spPr>
            <a:xfrm rot="16200000">
              <a:off x="1262962" y="5151727"/>
              <a:ext cx="152648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Soils &amp; Geology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69D37-0FED-E848-9F53-FFCA78CE0963}"/>
                </a:ext>
              </a:extLst>
            </p:cNvPr>
            <p:cNvSpPr txBox="1"/>
            <p:nvPr/>
          </p:nvSpPr>
          <p:spPr>
            <a:xfrm rot="16200000">
              <a:off x="1612418" y="6168352"/>
              <a:ext cx="8275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Human</a:t>
              </a:r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A3F8970-DBE2-254E-8ECF-AA6D0230D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0"/>
              <a:ext cx="7620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B90B3A-3CC3-B64E-93F0-E89DFB673438}"/>
                </a:ext>
              </a:extLst>
            </p:cNvPr>
            <p:cNvSpPr txBox="1"/>
            <p:nvPr/>
          </p:nvSpPr>
          <p:spPr>
            <a:xfrm rot="16200000">
              <a:off x="5232215" y="1501031"/>
              <a:ext cx="11781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accent6">
                      <a:lumMod val="75000"/>
                    </a:schemeClr>
                  </a:solidFill>
                </a:rPr>
                <a:t>Land Cover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0CAFFC5-85A9-3647-B6E4-1393D4DD6535}"/>
                </a:ext>
              </a:extLst>
            </p:cNvPr>
            <p:cNvSpPr txBox="1"/>
            <p:nvPr/>
          </p:nvSpPr>
          <p:spPr>
            <a:xfrm rot="16200000">
              <a:off x="4952230" y="4385016"/>
              <a:ext cx="173808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bg1">
                      <a:lumMod val="65000"/>
                    </a:schemeClr>
                  </a:solidFill>
                </a:rPr>
                <a:t>Natural Vegetation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E24D3E-DADB-234C-8FDB-2A889306E693}"/>
                </a:ext>
              </a:extLst>
            </p:cNvPr>
            <p:cNvSpPr txBox="1"/>
            <p:nvPr/>
          </p:nvSpPr>
          <p:spPr>
            <a:xfrm rot="16200000">
              <a:off x="5367938" y="6157539"/>
              <a:ext cx="9066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bg2">
                      <a:lumMod val="25000"/>
                    </a:schemeClr>
                  </a:solidFill>
                </a:rPr>
                <a:t>Wetland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469926"/>
      </p:ext>
    </p:extLst>
  </p:cSld>
  <p:clrMapOvr>
    <a:masterClrMapping/>
  </p:clrMapOvr>
</p:sld>
</file>

<file path=ppt/theme/theme1.xml><?xml version="1.0" encoding="utf-8"?>
<a:theme xmlns:a="http://schemas.openxmlformats.org/drawingml/2006/main" name="NSSL Lab Review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54228</TotalTime>
  <Words>935</Words>
  <Application>Microsoft Macintosh PowerPoint</Application>
  <PresentationFormat>On-screen Show (16:9)</PresentationFormat>
  <Paragraphs>155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Gill Sans MT</vt:lpstr>
      <vt:lpstr>Arial</vt:lpstr>
      <vt:lpstr>Proxima Nova</vt:lpstr>
      <vt:lpstr>NSSL Lab Review</vt:lpstr>
      <vt:lpstr>Introducing Flashiness-Intensity-Duration-Frequency (F-IDF) Curve: A New Metric to Quantify Flash Flood Intensity</vt:lpstr>
      <vt:lpstr>Motivating questions</vt:lpstr>
      <vt:lpstr>Data record length for USGS gauges</vt:lpstr>
      <vt:lpstr>Fit extreme value distribution</vt:lpstr>
      <vt:lpstr>Illustration – 3-hr Flashiness Computation</vt:lpstr>
      <vt:lpstr>Flashiness-Intensity-Duration-Frequency (F-IDF) curve</vt:lpstr>
      <vt:lpstr>Frequency of flashiness values for 1-hr duration </vt:lpstr>
      <vt:lpstr>2021 Tennessee flash flooding</vt:lpstr>
      <vt:lpstr>Factors</vt:lpstr>
      <vt:lpstr>Developing distributed F-IDF curves at all pixels in the US</vt:lpstr>
      <vt:lpstr>PowerPoint Presentation</vt:lpstr>
      <vt:lpstr>PowerPoint Presentation</vt:lpstr>
      <vt:lpstr>CREST-based distributed F-IDF </vt:lpstr>
      <vt:lpstr>Summary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Hondl</dc:creator>
  <cp:lastModifiedBy>Gourley, Jonathan J.</cp:lastModifiedBy>
  <cp:revision>164</cp:revision>
  <dcterms:modified xsi:type="dcterms:W3CDTF">2023-09-12T22:26:02Z</dcterms:modified>
</cp:coreProperties>
</file>