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300" r:id="rId3"/>
    <p:sldId id="301" r:id="rId4"/>
    <p:sldId id="299" r:id="rId5"/>
    <p:sldId id="309" r:id="rId6"/>
    <p:sldId id="310" r:id="rId7"/>
    <p:sldId id="302" r:id="rId8"/>
    <p:sldId id="311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2"/>
    <p:restoredTop sz="95850"/>
  </p:normalViewPr>
  <p:slideViewPr>
    <p:cSldViewPr snapToGrid="0" snapToObjects="1">
      <p:cViewPr>
        <p:scale>
          <a:sx n="106" d="100"/>
          <a:sy n="106" d="100"/>
        </p:scale>
        <p:origin x="14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844C-C22B-1644-A4A6-E3E334B51B5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A9F6-19A5-4748-9B2C-B3A41552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of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A9F6-19A5-4748-9B2C-B3A41552C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Heavy math, history RKW Moncrieff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6A9F6-19A5-4748-9B2C-B3A41552C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EC1A-726C-914C-B385-AB663F56F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4C28B-E679-EF4D-BC8F-65880F21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9BB0-1A8D-7B43-9BEA-16B2652C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6673-6D54-9A44-8094-6BA50B7D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A398-FE08-2442-A948-1160003D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6160-B4D1-B64B-9F12-4D763C6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DF8E2-A5E3-0342-A702-C9B360FE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180B3-6145-DF41-9C01-0CECD066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D683-000C-C44C-B5DE-DD1FE71C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A87D-F912-5A41-A8A8-90531E9F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715E0-BDC8-584D-9D39-05AD63D9A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AC34F-83AD-EA42-8B40-E7768B3D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CFA3-A839-304D-BFE6-973A6C4A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A73E-E9DC-A640-BB07-BB51C06F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D93A9-762E-0D4E-8089-0884E559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7653-A715-8F44-874A-AA973AC1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D507-E706-6349-8A0D-8E7BCF3D7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16AA-0DA3-CF4E-843F-B9E3B1BB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2C10-CB54-804D-B2C6-53619A7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19A7-C967-1649-823A-8415FF1A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58FF-354D-274B-81AD-D48C7C63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A891D-40E2-AE43-BACD-282C9F2C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700F-E504-E14A-A872-BF8A2CDC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6E06-081E-464E-B771-932696E3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C4B7-4853-164F-BC6A-8B76A328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0F72-A64F-3347-A9B6-075E7A77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A3E2-34A6-874C-8EAA-C60D708C6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6B77C-5108-D94B-9A33-3DC4EE43F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4A3B-7F6E-D945-BB89-03EA7E26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238F-A6CA-DE48-8B6E-59D2871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FAFBC-FC18-4646-B2F8-DEE57E8C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B918-DA66-B14D-A3B2-D95CEBEC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7E0D-23F6-ED40-8610-F8919FCCC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8AE7C-4315-9842-A9AE-E71B3F9D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A68B4-EF61-5141-BE3C-DACF4F474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5612C-FD3A-5C4A-AFC5-1A1B0B1D9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34997-76D5-0B42-9D3A-1BC17F3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882DA-9C0D-F340-ACDB-EC8F016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B2ABE-42E6-C846-AC4F-F2F9F4A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05E1-4D5C-2A41-AA93-E94198AD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4D6ED-4CBC-C349-84F4-DAD21C3C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02759-9CF2-3A4C-B50D-A870E90E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9D1F-3507-7C4D-84D8-56812681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6EA51-1411-E042-BFB0-91EFE283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2FC58-7CF8-534A-82EB-D6189BBF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18F1F-3B1E-334E-B159-3E50D174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2922-559A-F940-87D1-F1284E46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1E9C-09A3-2148-BAE9-C62DCBCC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90A58-5C5C-1F41-A9A0-092D8437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E6EEC-DC6F-BD48-9512-B4D3C316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9E77E-9256-D04A-9CED-2DCB5630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7651C-6AFD-A949-BB75-6A4019B7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6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E632-3FB2-DD42-8CDC-FD00594E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B8166-1B00-5644-9748-344247DFA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935AD-6976-7345-82A8-CE3D1DC7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220F2-E0BB-8C4D-B630-DB7967B8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3F8F9-1A43-1042-A20A-2BAFBD25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B6154-3EF4-4242-BF05-B3C56103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2C741-84C3-AD45-B1A3-61FFFA1B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6B18E-D3E5-8643-94F3-0BFC243E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6B04-C292-4F4C-8B33-FF17C5E8B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F25B-E113-6549-9B6A-1840F8790D8D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7DC2-7408-0046-8694-7F92A2791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3279-3CE3-C84C-A741-99E8A802A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EC3A-555F-4348-B483-F4B59536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12F70-9D7C-3E48-9371-7C0BE840A1CD}"/>
              </a:ext>
            </a:extLst>
          </p:cNvPr>
          <p:cNvSpPr txBox="1"/>
          <p:nvPr/>
        </p:nvSpPr>
        <p:spPr>
          <a:xfrm>
            <a:off x="-1" y="1265221"/>
            <a:ext cx="11683052" cy="114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0" dirty="0">
                <a:solidFill>
                  <a:srgbClr val="201F1E"/>
                </a:solidFill>
                <a:effectLst/>
                <a:latin typeface="Segoe UI" panose="020F0502020204030204" pitchFamily="34" charset="0"/>
              </a:rPr>
              <a:t>Cold pool, CAPE, and propagation of squall lines: </a:t>
            </a:r>
          </a:p>
          <a:p>
            <a:pPr algn="ctr">
              <a:lnSpc>
                <a:spcPct val="150000"/>
              </a:lnSpc>
            </a:pPr>
            <a:r>
              <a:rPr lang="en-US" sz="2400" b="1" i="0" dirty="0">
                <a:solidFill>
                  <a:srgbClr val="201F1E"/>
                </a:solidFill>
                <a:effectLst/>
                <a:latin typeface="Segoe UI" panose="020F0502020204030204" pitchFamily="34" charset="0"/>
              </a:rPr>
              <a:t>An analytic analysis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133D-C521-F04F-A3F7-01BC5AC3D8C5}"/>
              </a:ext>
            </a:extLst>
          </p:cNvPr>
          <p:cNvSpPr txBox="1"/>
          <p:nvPr/>
        </p:nvSpPr>
        <p:spPr>
          <a:xfrm>
            <a:off x="4266518" y="3172775"/>
            <a:ext cx="3150013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Minghua Zhang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Stony Brook University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3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3E47E-9A49-1E12-6257-EC1652F6F980}"/>
              </a:ext>
            </a:extLst>
          </p:cNvPr>
          <p:cNvSpPr txBox="1"/>
          <p:nvPr/>
        </p:nvSpPr>
        <p:spPr>
          <a:xfrm>
            <a:off x="835571" y="578263"/>
            <a:ext cx="99112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DengXian Light" panose="02010600030101010101" pitchFamily="2" charset="-122"/>
                <a:cs typeface="Open Sans" panose="020B0606030504020204" pitchFamily="34" charset="0"/>
              </a:rPr>
              <a:t>Summary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ea typeface="DengXian Light" panose="02010600030101010101" pitchFamily="2" charset="-122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DengXian Light" panose="02010600030101010101" pitchFamily="2" charset="-122"/>
                <a:cs typeface="Open Sans" panose="020B0606030504020204" pitchFamily="34" charset="0"/>
              </a:rPr>
              <a:t>Squall lines are organized nonlinear dynamical systems with small degrees of freedom under given environmental condition.</a:t>
            </a:r>
            <a:endParaRPr lang="en-US" sz="2000" dirty="0"/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effectLst/>
              <a:ea typeface="DengXian Light" panose="02010600030101010101" pitchFamily="2" charset="-122"/>
              <a:cs typeface="Open Sans" panose="020B0606030504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DengXian Light" panose="02010600030101010101" pitchFamily="2" charset="-122"/>
                <a:cs typeface="Open Sans" panose="020B0606030504020204" pitchFamily="34" charset="0"/>
              </a:rPr>
              <a:t>The formulated model leads to prediction of squall line properties </a:t>
            </a:r>
            <a:r>
              <a:rPr lang="en-US" sz="2000" dirty="0">
                <a:solidFill>
                  <a:srgbClr val="FF0000"/>
                </a:solidFill>
                <a:ea typeface="DengXian Light" panose="02010600030101010101" pitchFamily="2" charset="-122"/>
                <a:cs typeface="Open Sans" panose="020B0606030504020204" pitchFamily="34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ea typeface="DengXian Light" panose="02010600030101010101" pitchFamily="2" charset="-122"/>
                <a:cs typeface="Open Sans" panose="020B0606030504020204" pitchFamily="34" charset="0"/>
              </a:rPr>
              <a:t> CAPE and environmental wind are known: propagation </a:t>
            </a:r>
            <a:r>
              <a:rPr lang="en-US" sz="2000" dirty="0">
                <a:solidFill>
                  <a:srgbClr val="000000"/>
                </a:solidFill>
                <a:effectLst/>
                <a:ea typeface="DengXian Light" panose="02010600030101010101" pitchFamily="2" charset="-122"/>
                <a:cs typeface="Open Sans" panose="020B0606030504020204" pitchFamily="34" charset="0"/>
              </a:rPr>
              <a:t>speed, depth of the cold pool, depths of the jump updraft and overturning updraft, and mass fluxes of these flows.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Potential applications: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Infer squall line properties by using environmental conditions or some observed property.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A model for parameterization of organized convection in coarse resolution models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Interpretation of squall line simulations from high-resolution models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2000" dirty="0"/>
          </a:p>
          <a:p>
            <a:r>
              <a:rPr lang="en-US" sz="2000" dirty="0"/>
              <a:t>The model is yet to be numerically implemented and validated.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EF1A0-69DB-57D5-FE01-E14736C066B4}"/>
              </a:ext>
            </a:extLst>
          </p:cNvPr>
          <p:cNvSpPr txBox="1"/>
          <p:nvPr/>
        </p:nvSpPr>
        <p:spPr>
          <a:xfrm>
            <a:off x="6547945" y="6008451"/>
            <a:ext cx="455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(Zhang 2022, under review at AGU Advances) </a:t>
            </a:r>
          </a:p>
        </p:txBody>
      </p:sp>
    </p:spTree>
    <p:extLst>
      <p:ext uri="{BB962C8B-B14F-4D97-AF65-F5344CB8AC3E}">
        <p14:creationId xmlns:p14="http://schemas.microsoft.com/office/powerpoint/2010/main" val="29533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vity Current - YouTube" descr="Gravity Current - YouTube">
            <a:hlinkClick r:id="" action="ppaction://media"/>
            <a:extLst>
              <a:ext uri="{FF2B5EF4-FFF2-40B4-BE49-F238E27FC236}">
                <a16:creationId xmlns:a16="http://schemas.microsoft.com/office/drawing/2014/main" id="{BD60B05D-5764-514C-9ECA-94034D48A4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7632" y="958320"/>
            <a:ext cx="8052092" cy="4529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2E55B1-4EF7-F731-0CD9-85B0E7F8E5AD}"/>
              </a:ext>
            </a:extLst>
          </p:cNvPr>
          <p:cNvSpPr txBox="1"/>
          <p:nvPr/>
        </p:nvSpPr>
        <p:spPr>
          <a:xfrm>
            <a:off x="4242949" y="363941"/>
            <a:ext cx="3221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Green Honey and Blue Vodka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4C5BF-E05A-3F58-BD7D-74502F9CAC64}"/>
              </a:ext>
            </a:extLst>
          </p:cNvPr>
          <p:cNvSpPr txBox="1"/>
          <p:nvPr/>
        </p:nvSpPr>
        <p:spPr>
          <a:xfrm>
            <a:off x="2173772" y="6093949"/>
            <a:ext cx="7065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Prediction of the depth of the honey layer, the propagation speed </a:t>
            </a:r>
          </a:p>
        </p:txBody>
      </p:sp>
    </p:spTree>
    <p:extLst>
      <p:ext uri="{BB962C8B-B14F-4D97-AF65-F5344CB8AC3E}">
        <p14:creationId xmlns:p14="http://schemas.microsoft.com/office/powerpoint/2010/main" val="41954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8B390-20A1-E65A-55F3-BA40E3B48A02}"/>
              </a:ext>
            </a:extLst>
          </p:cNvPr>
          <p:cNvSpPr txBox="1"/>
          <p:nvPr/>
        </p:nvSpPr>
        <p:spPr>
          <a:xfrm>
            <a:off x="4268360" y="383212"/>
            <a:ext cx="415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Motivation: the blessed plume model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10D338-065C-145C-9EAC-30F1E67C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848" y="21125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72C567-1327-79B3-BE31-F27E4123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31417"/>
              </p:ext>
            </p:extLst>
          </p:nvPr>
        </p:nvGraphicFramePr>
        <p:xfrm>
          <a:off x="6954521" y="4177161"/>
          <a:ext cx="2039007" cy="61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95400" imgH="393700" progId="Equation.DSMT4">
                  <p:embed/>
                </p:oleObj>
              </mc:Choice>
              <mc:Fallback>
                <p:oleObj r:id="rId2" imgW="12954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521" y="4177161"/>
                        <a:ext cx="2039007" cy="619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233BB6-DA61-8EE0-1DD8-C9B975A127C9}"/>
                  </a:ext>
                </a:extLst>
              </p:cNvPr>
              <p:cNvSpPr txBox="1"/>
              <p:nvPr/>
            </p:nvSpPr>
            <p:spPr>
              <a:xfrm>
                <a:off x="6323152" y="2363477"/>
                <a:ext cx="2764970" cy="665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/>
                        <m:t>𝜀</m:t>
                      </m:r>
                      <m:r>
                        <a:rPr lang="en-US" i="1"/>
                        <m:t>−</m:t>
                      </m:r>
                      <m:r>
                        <a:rPr lang="en-US" i="1"/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233BB6-DA61-8EE0-1DD8-C9B975A12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52" y="2363477"/>
                <a:ext cx="2764970" cy="665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280B7-D82B-20F1-505B-6007EBBBA4B9}"/>
                  </a:ext>
                </a:extLst>
              </p:cNvPr>
              <p:cNvSpPr txBox="1"/>
              <p:nvPr/>
            </p:nvSpPr>
            <p:spPr>
              <a:xfrm>
                <a:off x="6870438" y="3330784"/>
                <a:ext cx="2355815" cy="54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280B7-D82B-20F1-505B-6007EBBBA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3330784"/>
                <a:ext cx="2355815" cy="544893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995FF814-3618-D49C-C4B8-B8427851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0" y="1458206"/>
            <a:ext cx="3200980" cy="4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E27309-4BF7-23BC-530E-4DB2AC76439F}"/>
              </a:ext>
            </a:extLst>
          </p:cNvPr>
          <p:cNvSpPr txBox="1"/>
          <p:nvPr/>
        </p:nvSpPr>
        <p:spPr>
          <a:xfrm>
            <a:off x="7494202" y="4913677"/>
            <a:ext cx="728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Simpson and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Wiggert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5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3D8A068-CEE5-C03D-5164-A0C5C2A6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79" y="635627"/>
            <a:ext cx="8174774" cy="3114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3FCB6-FDF3-0579-86FC-626B7EC6A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08" y="4692958"/>
            <a:ext cx="2940541" cy="850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62761-617D-1AB9-93FD-992752AA12F3}"/>
              </a:ext>
            </a:extLst>
          </p:cNvPr>
          <p:cNvSpPr txBox="1"/>
          <p:nvPr/>
        </p:nvSpPr>
        <p:spPr>
          <a:xfrm>
            <a:off x="1019286" y="4325176"/>
            <a:ext cx="7410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Moncrieff and Green (1972) control equation of the 2-D vorticity: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ACBDB-B162-3CEE-E7D4-11C5FF1405DE}"/>
              </a:ext>
            </a:extLst>
          </p:cNvPr>
          <p:cNvSpPr txBox="1"/>
          <p:nvPr/>
        </p:nvSpPr>
        <p:spPr>
          <a:xfrm>
            <a:off x="1302948" y="6244345"/>
            <a:ext cx="552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of the vorticity equals to the forcing by buoyancy.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B1FB6-BD49-1DA3-BF39-C44EAB304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108" y="5657500"/>
            <a:ext cx="3121213" cy="441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4A892-DA16-D512-17AF-6EBDD71B04C8}"/>
              </a:ext>
            </a:extLst>
          </p:cNvPr>
          <p:cNvSpPr txBox="1"/>
          <p:nvPr/>
        </p:nvSpPr>
        <p:spPr>
          <a:xfrm>
            <a:off x="7439237" y="5603362"/>
            <a:ext cx="108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Buoyancy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2ECDD-8DDD-4584-5F61-E992BDAE5337}"/>
              </a:ext>
            </a:extLst>
          </p:cNvPr>
          <p:cNvSpPr txBox="1"/>
          <p:nvPr/>
        </p:nvSpPr>
        <p:spPr>
          <a:xfrm>
            <a:off x="8227845" y="61813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(From Moncrieff and Green, 1972)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F3B79-2358-8614-383F-0F07F1FDBA0D}"/>
              </a:ext>
            </a:extLst>
          </p:cNvPr>
          <p:cNvSpPr txBox="1"/>
          <p:nvPr/>
        </p:nvSpPr>
        <p:spPr>
          <a:xfrm>
            <a:off x="3521125" y="201565"/>
            <a:ext cx="366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Motivation: organized convection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AD14-A573-E340-AB98-72CF27626A3A}"/>
              </a:ext>
            </a:extLst>
          </p:cNvPr>
          <p:cNvSpPr txBox="1"/>
          <p:nvPr/>
        </p:nvSpPr>
        <p:spPr>
          <a:xfrm>
            <a:off x="8526522" y="3447100"/>
            <a:ext cx="19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Houze</a:t>
            </a:r>
            <a:r>
              <a:rPr lang="en-US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1825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E80439-E12F-A64F-B20C-18A365E10935}"/>
                  </a:ext>
                </a:extLst>
              </p:cNvPr>
              <p:cNvSpPr txBox="1"/>
              <p:nvPr/>
            </p:nvSpPr>
            <p:spPr>
              <a:xfrm>
                <a:off x="538100" y="2111141"/>
                <a:ext cx="8589893" cy="2357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𝑢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𝑤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𝑧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𝐵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𝑤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𝑁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</m:t>
                    </m:r>
                  </m:oMath>
                </a14:m>
                <a:r>
                  <a:rPr lang="en-US" sz="2000" dirty="0">
                    <a:effectLst/>
                    <a:latin typeface="Times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𝐵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𝜃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𝑔</m:t>
                    </m:r>
                  </m:oMath>
                </a14:m>
                <a:r>
                  <a:rPr lang="en-US" sz="2000" dirty="0">
                    <a:effectLst/>
                    <a:latin typeface="Times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  </a:t>
                </a:r>
                <a:endParaRPr lang="en-US" sz="2000" i="1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E80439-E12F-A64F-B20C-18A365E10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0" y="2111141"/>
                <a:ext cx="8589893" cy="2357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393E1-20D2-0949-B4AB-F39E598A1EE1}"/>
                  </a:ext>
                </a:extLst>
              </p:cNvPr>
              <p:cNvSpPr txBox="1"/>
              <p:nvPr/>
            </p:nvSpPr>
            <p:spPr>
              <a:xfrm>
                <a:off x="398010" y="5724806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393E1-20D2-0949-B4AB-F39E598A1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10" y="5724806"/>
                <a:ext cx="60960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5A0F3-760D-A9B0-73F5-C9DD85B8F8CA}"/>
                  </a:ext>
                </a:extLst>
              </p:cNvPr>
              <p:cNvSpPr txBox="1"/>
              <p:nvPr/>
            </p:nvSpPr>
            <p:spPr>
              <a:xfrm>
                <a:off x="4267964" y="2173225"/>
                <a:ext cx="6448096" cy="788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5A0F3-760D-A9B0-73F5-C9DD85B8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64" y="2173225"/>
                <a:ext cx="6448096" cy="788806"/>
              </a:xfrm>
              <a:prstGeom prst="rect">
                <a:avLst/>
              </a:prstGeom>
              <a:blipFill>
                <a:blip r:embed="rId5"/>
                <a:stretch>
                  <a:fillRect t="-168254" b="-2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916BCC-49F2-7832-56C5-C8A2CD658493}"/>
                  </a:ext>
                </a:extLst>
              </p:cNvPr>
              <p:cNvSpPr txBox="1"/>
              <p:nvPr/>
            </p:nvSpPr>
            <p:spPr>
              <a:xfrm>
                <a:off x="6668746" y="2968873"/>
                <a:ext cx="6321972" cy="688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Open Sans" panose="020B0606030504020204" pitchFamily="34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𝑧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𝜓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𝜕𝜓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" pitchFamily="2" charset="0"/>
                    <a:ea typeface="DengXian" panose="02010600030101010101" pitchFamily="2" charset="-122"/>
                    <a:cs typeface="Open Sans" panose="020B0606030504020204" pitchFamily="34" charset="0"/>
                  </a:rPr>
                  <a:t>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916BCC-49F2-7832-56C5-C8A2CD65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46" y="2968873"/>
                <a:ext cx="6321972" cy="688330"/>
              </a:xfrm>
              <a:prstGeom prst="rect">
                <a:avLst/>
              </a:prstGeom>
              <a:blipFill>
                <a:blip r:embed="rId6"/>
                <a:stretch>
                  <a:fillRect l="-1807" t="-112727" b="-17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C06C66-0817-1A5E-2E14-E5E294903C33}"/>
                  </a:ext>
                </a:extLst>
              </p:cNvPr>
              <p:cNvSpPr txBox="1"/>
              <p:nvPr/>
            </p:nvSpPr>
            <p:spPr>
              <a:xfrm>
                <a:off x="1034716" y="4641732"/>
                <a:ext cx="5459294" cy="1496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C06C66-0817-1A5E-2E14-E5E29490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6" y="4641732"/>
                <a:ext cx="5459294" cy="1496885"/>
              </a:xfrm>
              <a:prstGeom prst="rect">
                <a:avLst/>
              </a:prstGeom>
              <a:blipFill>
                <a:blip r:embed="rId7"/>
                <a:stretch>
                  <a:fillRect l="-464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1C335D-C55B-3DA2-202C-09C0978EF79A}"/>
                  </a:ext>
                </a:extLst>
              </p:cNvPr>
              <p:cNvSpPr txBox="1"/>
              <p:nvPr/>
            </p:nvSpPr>
            <p:spPr>
              <a:xfrm>
                <a:off x="5851984" y="4037787"/>
                <a:ext cx="6900110" cy="754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Open Sans" panose="020B0606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Open Sans" panose="020B0606030504020204" pitchFamily="34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𝑧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Open Sans" panose="020B0606030504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𝑑𝑧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Open Sans" panose="020B0606030504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" pitchFamily="2" charset="0"/>
                    <a:ea typeface="DengXian" panose="02010600030101010101" pitchFamily="2" charset="-122"/>
                    <a:cs typeface="Open Sans" panose="020B0606030504020204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1C335D-C55B-3DA2-202C-09C0978EF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84" y="4037787"/>
                <a:ext cx="6900110" cy="754950"/>
              </a:xfrm>
              <a:prstGeom prst="rect">
                <a:avLst/>
              </a:prstGeom>
              <a:blipFill>
                <a:blip r:embed="rId8"/>
                <a:stretch>
                  <a:fillRect l="-5321" t="-111475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5EA7B4-D822-790E-0A6E-803AE9A79762}"/>
              </a:ext>
            </a:extLst>
          </p:cNvPr>
          <p:cNvSpPr txBox="1"/>
          <p:nvPr/>
        </p:nvSpPr>
        <p:spPr>
          <a:xfrm>
            <a:off x="2423985" y="604256"/>
            <a:ext cx="7838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Moncrieff and Green (1972) form of the 2D vorticity equation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23C19-156A-DCFF-100B-3219323D1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7761" y="1144474"/>
            <a:ext cx="2940541" cy="850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C89740-6AB2-A7BF-2F7C-4DED229AC724}"/>
                  </a:ext>
                </a:extLst>
              </p:cNvPr>
              <p:cNvSpPr txBox="1"/>
              <p:nvPr/>
            </p:nvSpPr>
            <p:spPr>
              <a:xfrm>
                <a:off x="4637761" y="5276893"/>
                <a:ext cx="6809872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C89740-6AB2-A7BF-2F7C-4DED229A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61" y="5276893"/>
                <a:ext cx="6809872" cy="720325"/>
              </a:xfrm>
              <a:prstGeom prst="rect">
                <a:avLst/>
              </a:prstGeom>
              <a:blipFill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FF8D45-1798-6A7B-AC9C-1DFB04CF1A9B}"/>
              </a:ext>
            </a:extLst>
          </p:cNvPr>
          <p:cNvCxnSpPr>
            <a:cxnSpLocks/>
          </p:cNvCxnSpPr>
          <p:nvPr/>
        </p:nvCxnSpPr>
        <p:spPr>
          <a:xfrm>
            <a:off x="4860758" y="2111141"/>
            <a:ext cx="0" cy="36136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5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7E78-5D7E-A92E-C46C-F0625A57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81" y="1523422"/>
            <a:ext cx="3613403" cy="4435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C7A2A-DADE-BF74-893D-6928942F6193}"/>
              </a:ext>
            </a:extLst>
          </p:cNvPr>
          <p:cNvSpPr txBox="1"/>
          <p:nvPr/>
        </p:nvSpPr>
        <p:spPr>
          <a:xfrm>
            <a:off x="676405" y="5974915"/>
            <a:ext cx="5108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 of the significant types of flow organizations</a:t>
            </a:r>
          </a:p>
          <a:p>
            <a:r>
              <a:rPr lang="en-US" dirty="0"/>
              <a:t>Figure 6 of Moncrieff and So (1989)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610F-FF09-21E2-C414-6BFCB632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786" y="1566042"/>
            <a:ext cx="4485189" cy="4094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90130-88C0-C52C-43CE-42EF6AEA9A73}"/>
              </a:ext>
            </a:extLst>
          </p:cNvPr>
          <p:cNvSpPr txBox="1"/>
          <p:nvPr/>
        </p:nvSpPr>
        <p:spPr>
          <a:xfrm>
            <a:off x="6655138" y="5916645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Solutions of the “characteristic-regime equation”</a:t>
            </a:r>
          </a:p>
          <a:p>
            <a:r>
              <a:rPr lang="en-US" dirty="0"/>
              <a:t>Figure 2 of Moncrieff (1992)</a:t>
            </a:r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F33F-021C-1950-85CC-0F81FD8A5E6B}"/>
              </a:ext>
            </a:extLst>
          </p:cNvPr>
          <p:cNvSpPr txBox="1"/>
          <p:nvPr/>
        </p:nvSpPr>
        <p:spPr>
          <a:xfrm>
            <a:off x="2138855" y="237628"/>
            <a:ext cx="7914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theory of Moncrieff and collaborators (M&amp;C theory)</a:t>
            </a:r>
          </a:p>
          <a:p>
            <a:pPr algn="ctr"/>
            <a:r>
              <a:rPr lang="en-US" dirty="0"/>
              <a:t>(Moncrieff and Green, 1972; Moncrieff and Miller, 1976; Moncrieff, 1978; Moncrieff, 1981; Thorpe et al. 1982;  Moncrieff and So,1988; Moncrieff, 1992; Moncrieff, 2004; Moncrieff et al., 2010; Moncrieff et al. 2017) </a:t>
            </a:r>
          </a:p>
        </p:txBody>
      </p:sp>
    </p:spTree>
    <p:extLst>
      <p:ext uri="{BB962C8B-B14F-4D97-AF65-F5344CB8AC3E}">
        <p14:creationId xmlns:p14="http://schemas.microsoft.com/office/powerpoint/2010/main" val="27213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D0BB89-DD1B-95E3-8281-7F0879C227B4}"/>
                  </a:ext>
                </a:extLst>
              </p:cNvPr>
              <p:cNvSpPr txBox="1"/>
              <p:nvPr/>
            </p:nvSpPr>
            <p:spPr>
              <a:xfrm>
                <a:off x="5724274" y="1589770"/>
                <a:ext cx="6096000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D0BB89-DD1B-95E3-8281-7F0879C22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274" y="1589770"/>
                <a:ext cx="6096000" cy="746230"/>
              </a:xfrm>
              <a:prstGeom prst="rect">
                <a:avLst/>
              </a:prstGeom>
              <a:blipFill>
                <a:blip r:embed="rId2"/>
                <a:stretch>
                  <a:fillRect t="-147458" b="-2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E120991-591E-BDB5-D0C7-DBBE12AC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21" y="1659725"/>
            <a:ext cx="2396359" cy="4631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A52B74-36D1-AC5B-7D93-F0F76E6D1F45}"/>
              </a:ext>
            </a:extLst>
          </p:cNvPr>
          <p:cNvSpPr txBox="1"/>
          <p:nvPr/>
        </p:nvSpPr>
        <p:spPr>
          <a:xfrm>
            <a:off x="600039" y="2271139"/>
            <a:ext cx="9297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Courier" pitchFamily="2" charset="0"/>
              </a:rPr>
              <a:t>R</a:t>
            </a:r>
            <a:r>
              <a:rPr lang="en-US" dirty="0">
                <a:effectLst/>
                <a:latin typeface="Courier" pitchFamily="2" charset="0"/>
              </a:rPr>
              <a:t> </a:t>
            </a:r>
            <a:r>
              <a:rPr lang="en-US" dirty="0">
                <a:effectLst/>
                <a:latin typeface="Times" pitchFamily="2" charset="0"/>
              </a:rPr>
              <a:t>is a measure of the ratio of the available potential energy to the kinetic energy change.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BA899-82D8-AB3B-FF07-DBFB17D3FFCC}"/>
              </a:ext>
            </a:extLst>
          </p:cNvPr>
          <p:cNvSpPr txBox="1"/>
          <p:nvPr/>
        </p:nvSpPr>
        <p:spPr>
          <a:xfrm>
            <a:off x="595810" y="122043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The bulk Richardson number (Moncrieff and Green, 1972)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DBA497-AB82-4E8C-C556-471A5BEEE735}"/>
              </a:ext>
            </a:extLst>
          </p:cNvPr>
          <p:cNvSpPr txBox="1"/>
          <p:nvPr/>
        </p:nvSpPr>
        <p:spPr>
          <a:xfrm>
            <a:off x="595810" y="2664032"/>
            <a:ext cx="7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</a:rPr>
              <a:t>∆</a:t>
            </a:r>
            <a:r>
              <a:rPr lang="en-US" i="1" dirty="0">
                <a:latin typeface="Times" pitchFamily="2" charset="0"/>
              </a:rPr>
              <a:t>U </a:t>
            </a:r>
            <a:r>
              <a:rPr lang="en-US" dirty="0">
                <a:latin typeface="Times" pitchFamily="2" charset="0"/>
              </a:rPr>
              <a:t>is the difference of mean wind between the top and bottom of the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3B094-D35E-D8DD-6BE6-26CA70EB5802}"/>
              </a:ext>
            </a:extLst>
          </p:cNvPr>
          <p:cNvSpPr txBox="1"/>
          <p:nvPr/>
        </p:nvSpPr>
        <p:spPr>
          <a:xfrm>
            <a:off x="595810" y="408857"/>
            <a:ext cx="770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key parameters and a characteristic regime equation define the M&amp;C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74666-34B9-76E2-3D34-94201A823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79" y="5676520"/>
            <a:ext cx="4708854" cy="100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50F1F-D2D9-BEF9-8A6E-7982A2351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247" y="3779826"/>
            <a:ext cx="1512338" cy="805917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E42B1-4F96-1AE8-D42A-DD12F0362C79}"/>
                  </a:ext>
                </a:extLst>
              </p:cNvPr>
              <p:cNvSpPr txBox="1"/>
              <p:nvPr/>
            </p:nvSpPr>
            <p:spPr>
              <a:xfrm>
                <a:off x="503488" y="4667230"/>
                <a:ext cx="112044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/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>
                    <a:effectLst/>
                    <a:latin typeface="Times" pitchFamily="2" charset="0"/>
                  </a:rPr>
                  <a:t>is the pressure perturbation at the top of the downdraught inflow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effectLst/>
                    <a:latin typeface="Times" pitchFamily="2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relative inflow to the jump updraught. </a:t>
                </a:r>
              </a:p>
              <a:p>
                <a:endParaRPr lang="en-US" dirty="0">
                  <a:effectLst/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E42B1-4F96-1AE8-D42A-DD12F036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8" y="4667230"/>
                <a:ext cx="11204497" cy="646331"/>
              </a:xfrm>
              <a:prstGeom prst="rect">
                <a:avLst/>
              </a:prstGeom>
              <a:blipFill>
                <a:blip r:embed="rId6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7BE6124-48F7-283E-DAB9-F71B71D23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67" y="5929585"/>
            <a:ext cx="5941596" cy="498456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278DC4-0A92-051F-F5E6-AEF4AE9AFEB4}"/>
                  </a:ext>
                </a:extLst>
              </p:cNvPr>
              <p:cNvSpPr txBox="1"/>
              <p:nvPr/>
            </p:nvSpPr>
            <p:spPr>
              <a:xfrm>
                <a:off x="782409" y="5386624"/>
                <a:ext cx="10204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3. The </a:t>
                </a:r>
                <a:r>
                  <a:rPr lang="en-US" b="1" dirty="0">
                    <a:solidFill>
                      <a:srgbClr val="FF0000"/>
                    </a:solidFill>
                  </a:rPr>
                  <a:t>“characteristic regime equation” </a:t>
                </a:r>
                <a:r>
                  <a:rPr lang="en-US" dirty="0"/>
                  <a:t>that relates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the depths of the inflow and the downdraft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278DC4-0A92-051F-F5E6-AEF4AE9A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9" y="5386624"/>
                <a:ext cx="10204332" cy="369332"/>
              </a:xfrm>
              <a:prstGeom prst="rect">
                <a:avLst/>
              </a:prstGeom>
              <a:blipFill>
                <a:blip r:embed="rId8"/>
                <a:stretch>
                  <a:fillRect l="-498" t="-10000" r="-12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0EE82AB-1373-A3C1-17DB-4833A527E600}"/>
              </a:ext>
            </a:extLst>
          </p:cNvPr>
          <p:cNvSpPr txBox="1"/>
          <p:nvPr/>
        </p:nvSpPr>
        <p:spPr>
          <a:xfrm>
            <a:off x="659667" y="3280429"/>
            <a:ext cx="1051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The Bernoulli number (</a:t>
            </a:r>
            <a:r>
              <a:rPr lang="en-US" b="1" dirty="0" err="1">
                <a:solidFill>
                  <a:srgbClr val="FF0000"/>
                </a:solidFill>
              </a:rPr>
              <a:t>Moncreiff</a:t>
            </a:r>
            <a:r>
              <a:rPr lang="en-US" b="1" dirty="0">
                <a:solidFill>
                  <a:srgbClr val="FF0000"/>
                </a:solidFill>
              </a:rPr>
              <a:t> and So, 1989)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A7ADD-0635-57A7-A2BE-70D714CCE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1810" y="770000"/>
            <a:ext cx="2940541" cy="850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EA3FB9-1413-BC41-C760-FE00B20D4D47}"/>
                  </a:ext>
                </a:extLst>
              </p:cNvPr>
              <p:cNvSpPr txBox="1"/>
              <p:nvPr/>
            </p:nvSpPr>
            <p:spPr>
              <a:xfrm>
                <a:off x="5346006" y="3732486"/>
                <a:ext cx="5461455" cy="882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dz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EA3FB9-1413-BC41-C760-FE00B20D4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06" y="3732486"/>
                <a:ext cx="5461455" cy="882678"/>
              </a:xfrm>
              <a:prstGeom prst="rect">
                <a:avLst/>
              </a:prstGeom>
              <a:blipFill>
                <a:blip r:embed="rId10"/>
                <a:stretch>
                  <a:fillRect t="-177465" b="-24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5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2" grpId="0"/>
      <p:bldP spid="8" grpId="0"/>
      <p:bldP spid="12" grpId="0"/>
      <p:bldP spid="1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87223-74BA-4A28-2DF9-817B8B83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49" y="210216"/>
            <a:ext cx="6423591" cy="6647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90130-88C0-C52C-43CE-42EF6AEA9A73}"/>
              </a:ext>
            </a:extLst>
          </p:cNvPr>
          <p:cNvSpPr txBox="1"/>
          <p:nvPr/>
        </p:nvSpPr>
        <p:spPr>
          <a:xfrm>
            <a:off x="7352730" y="5632378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Figure 11 of Moncrieff et al. (2017)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86F67-D4CF-1DE2-9D25-4A125AB1C2B7}"/>
                  </a:ext>
                </a:extLst>
              </p:cNvPr>
              <p:cNvSpPr txBox="1"/>
              <p:nvPr/>
            </p:nvSpPr>
            <p:spPr>
              <a:xfrm>
                <a:off x="8062661" y="1752458"/>
                <a:ext cx="2355181" cy="834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CAPE</m:t>
                          </m:r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86F67-D4CF-1DE2-9D25-4A125AB1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61" y="1752458"/>
                <a:ext cx="2355181" cy="83445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BB8274-7F1E-5D42-A2A5-B75C639AA037}"/>
                  </a:ext>
                </a:extLst>
              </p:cNvPr>
              <p:cNvSpPr txBox="1"/>
              <p:nvPr/>
            </p:nvSpPr>
            <p:spPr>
              <a:xfrm>
                <a:off x="7832556" y="5263046"/>
                <a:ext cx="2815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BB8274-7F1E-5D42-A2A5-B75C639AA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6" y="5263046"/>
                <a:ext cx="28153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5002F80-B5A2-FED5-9452-2C589E9F4B5E}"/>
              </a:ext>
            </a:extLst>
          </p:cNvPr>
          <p:cNvSpPr txBox="1"/>
          <p:nvPr/>
        </p:nvSpPr>
        <p:spPr>
          <a:xfrm>
            <a:off x="8062661" y="1155032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Richardson number: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93EEB-0014-0CC9-5C93-43CB05AF68A6}"/>
              </a:ext>
            </a:extLst>
          </p:cNvPr>
          <p:cNvSpPr txBox="1"/>
          <p:nvPr/>
        </p:nvSpPr>
        <p:spPr>
          <a:xfrm>
            <a:off x="8093942" y="3056360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Bernoulli number: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7084-7751-B3AC-7B83-0489E176BB49}"/>
              </a:ext>
            </a:extLst>
          </p:cNvPr>
          <p:cNvSpPr txBox="1"/>
          <p:nvPr/>
        </p:nvSpPr>
        <p:spPr>
          <a:xfrm>
            <a:off x="8093942" y="4728606"/>
            <a:ext cx="355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characteristic regime equation:</a:t>
            </a:r>
          </a:p>
          <a:p>
            <a:r>
              <a:rPr lang="en-US" b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67D12-81F4-26DA-67EC-3AD8B585E8A4}"/>
                  </a:ext>
                </a:extLst>
              </p:cNvPr>
              <p:cNvSpPr txBox="1"/>
              <p:nvPr/>
            </p:nvSpPr>
            <p:spPr>
              <a:xfrm>
                <a:off x="7984956" y="3636707"/>
                <a:ext cx="2815389" cy="834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/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67D12-81F4-26DA-67EC-3AD8B585E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56" y="3636707"/>
                <a:ext cx="2815389" cy="834459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93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F129F-95F5-0408-A4D1-DC1EDBFCFECC}"/>
              </a:ext>
            </a:extLst>
          </p:cNvPr>
          <p:cNvSpPr txBox="1"/>
          <p:nvPr/>
        </p:nvSpPr>
        <p:spPr>
          <a:xfrm>
            <a:off x="283779" y="388884"/>
            <a:ext cx="3239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equations of the three flows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01DFA8-C430-7D7F-B53B-FA94CFAB3E46}"/>
                  </a:ext>
                </a:extLst>
              </p:cNvPr>
              <p:cNvSpPr txBox="1"/>
              <p:nvPr/>
            </p:nvSpPr>
            <p:spPr>
              <a:xfrm>
                <a:off x="451945" y="939099"/>
                <a:ext cx="6096000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01DFA8-C430-7D7F-B53B-FA94CFAB3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5" y="939099"/>
                <a:ext cx="6096000" cy="746230"/>
              </a:xfrm>
              <a:prstGeom prst="rect">
                <a:avLst/>
              </a:prstGeom>
              <a:blipFill>
                <a:blip r:embed="rId2"/>
                <a:stretch>
                  <a:fillRect t="-143333" b="-2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532EB-8BE4-BEEB-5CE1-D2E21F7EB9CB}"/>
                  </a:ext>
                </a:extLst>
              </p:cNvPr>
              <p:cNvSpPr txBox="1"/>
              <p:nvPr/>
            </p:nvSpPr>
            <p:spPr>
              <a:xfrm>
                <a:off x="-641132" y="1875751"/>
                <a:ext cx="6096000" cy="694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532EB-8BE4-BEEB-5CE1-D2E21F7E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1132" y="1875751"/>
                <a:ext cx="6096000" cy="69493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F5E87-0B9B-CD29-D8F0-02E438D5FF69}"/>
                  </a:ext>
                </a:extLst>
              </p:cNvPr>
              <p:cNvSpPr txBox="1"/>
              <p:nvPr/>
            </p:nvSpPr>
            <p:spPr>
              <a:xfrm>
                <a:off x="-189187" y="3260383"/>
                <a:ext cx="6096000" cy="720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 −2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dz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+2×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𝐶𝐴𝑃𝐸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F5E87-0B9B-CD29-D8F0-02E438D5F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187" y="3260383"/>
                <a:ext cx="6096000" cy="720903"/>
              </a:xfrm>
              <a:prstGeom prst="rect">
                <a:avLst/>
              </a:prstGeom>
              <a:blipFill>
                <a:blip r:embed="rId4"/>
                <a:stretch>
                  <a:fillRect t="-148276" b="-2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D08AAE9-AE90-34E1-B31E-DA4001196CD4}"/>
              </a:ext>
            </a:extLst>
          </p:cNvPr>
          <p:cNvSpPr txBox="1"/>
          <p:nvPr/>
        </p:nvSpPr>
        <p:spPr>
          <a:xfrm>
            <a:off x="451945" y="2921876"/>
            <a:ext cx="3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 on the </a:t>
            </a:r>
            <a:r>
              <a:rPr lang="en-US" b="1" dirty="0">
                <a:solidFill>
                  <a:srgbClr val="FF0000"/>
                </a:solidFill>
              </a:rPr>
              <a:t>propagation speed</a:t>
            </a:r>
            <a:r>
              <a:rPr lang="en-US" dirty="0"/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F92A6E-CE2C-3ACF-3EFB-F5D8003A8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549" y="2662356"/>
            <a:ext cx="5560196" cy="2491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1424F-34CB-D2DF-225E-DCCC477C8394}"/>
                  </a:ext>
                </a:extLst>
              </p:cNvPr>
              <p:cNvSpPr txBox="1"/>
              <p:nvPr/>
            </p:nvSpPr>
            <p:spPr>
              <a:xfrm>
                <a:off x="767255" y="4587389"/>
                <a:ext cx="6411310" cy="50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sup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Open Sans" panose="020B0606030504020204" pitchFamily="34" charset="0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sup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𝑢𝑑𝑧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" pitchFamily="2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1424F-34CB-D2DF-225E-DCCC477C8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4587389"/>
                <a:ext cx="6411310" cy="508409"/>
              </a:xfrm>
              <a:prstGeom prst="rect">
                <a:avLst/>
              </a:prstGeom>
              <a:blipFill>
                <a:blip r:embed="rId6"/>
                <a:stretch>
                  <a:fillRect l="-6126" t="-90244" b="-1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7DD7282-EF76-F085-CEA5-2B654AE9E319}"/>
              </a:ext>
            </a:extLst>
          </p:cNvPr>
          <p:cNvSpPr txBox="1"/>
          <p:nvPr/>
        </p:nvSpPr>
        <p:spPr>
          <a:xfrm>
            <a:off x="451944" y="4145739"/>
            <a:ext cx="506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 on the </a:t>
            </a:r>
            <a:r>
              <a:rPr lang="en-US" b="1" dirty="0">
                <a:solidFill>
                  <a:srgbClr val="FF0000"/>
                </a:solidFill>
              </a:rPr>
              <a:t>depth of the overturning updraft</a:t>
            </a:r>
            <a:r>
              <a:rPr lang="en-US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A74EF-1E8B-3967-5B93-BAB5AFBAA652}"/>
              </a:ext>
            </a:extLst>
          </p:cNvPr>
          <p:cNvSpPr txBox="1"/>
          <p:nvPr/>
        </p:nvSpPr>
        <p:spPr>
          <a:xfrm>
            <a:off x="451944" y="5233174"/>
            <a:ext cx="1115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 on the </a:t>
            </a:r>
            <a:r>
              <a:rPr lang="en-US" b="1" dirty="0">
                <a:solidFill>
                  <a:srgbClr val="FF0000"/>
                </a:solidFill>
              </a:rPr>
              <a:t>depth of the downdraft </a:t>
            </a:r>
            <a:r>
              <a:rPr lang="en-US" dirty="0"/>
              <a:t>by using the total momentum budget (“the characteristic regime equation” in the M&amp;C theory):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91F5E5-82DC-0730-E555-2A8D0E5D3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09" y="5918901"/>
            <a:ext cx="3948008" cy="8401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6B0B25-757C-962E-72B8-793FF2258B07}"/>
              </a:ext>
            </a:extLst>
          </p:cNvPr>
          <p:cNvSpPr txBox="1"/>
          <p:nvPr/>
        </p:nvSpPr>
        <p:spPr>
          <a:xfrm>
            <a:off x="6547945" y="6008451"/>
            <a:ext cx="455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(Zhang 2022, under review at AGU Advances)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CA92D3-1CD5-47A6-ACA3-68CE9CB0CC59}"/>
              </a:ext>
            </a:extLst>
          </p:cNvPr>
          <p:cNvSpPr txBox="1"/>
          <p:nvPr/>
        </p:nvSpPr>
        <p:spPr>
          <a:xfrm>
            <a:off x="3977032" y="32557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model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09760E-9901-641C-B543-7B50ECD667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565" y="850549"/>
            <a:ext cx="3160446" cy="14482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F0F799-2086-C343-C76A-DD35B96612BC}"/>
                  </a:ext>
                </a:extLst>
              </p:cNvPr>
              <p:cNvSpPr txBox="1"/>
              <p:nvPr/>
            </p:nvSpPr>
            <p:spPr>
              <a:xfrm flipH="1">
                <a:off x="5945674" y="3590603"/>
                <a:ext cx="499311" cy="370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F0F799-2086-C343-C76A-DD35B966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45674" y="3590603"/>
                <a:ext cx="499311" cy="370101"/>
              </a:xfrm>
              <a:prstGeom prst="rect">
                <a:avLst/>
              </a:prstGeom>
              <a:blipFill>
                <a:blip r:embed="rId9"/>
                <a:stretch>
                  <a:fillRect l="-25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D14EA5-1C0D-C9FD-83A0-3D675D22C37D}"/>
                  </a:ext>
                </a:extLst>
              </p:cNvPr>
              <p:cNvSpPr txBox="1"/>
              <p:nvPr/>
            </p:nvSpPr>
            <p:spPr>
              <a:xfrm flipH="1">
                <a:off x="6027682" y="4402723"/>
                <a:ext cx="49931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D14EA5-1C0D-C9FD-83A0-3D675D22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27682" y="4402723"/>
                <a:ext cx="49931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7" grpId="0"/>
      <p:bldP spid="18" grpId="0"/>
      <p:bldP spid="20" grpId="0"/>
      <p:bldP spid="24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7212</TotalTime>
  <Words>662</Words>
  <Application>Microsoft Macintosh PowerPoint</Application>
  <PresentationFormat>Widescreen</PresentationFormat>
  <Paragraphs>84</Paragraphs>
  <Slides>10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Courier</vt:lpstr>
      <vt:lpstr>Segoe UI</vt:lpstr>
      <vt:lpstr>Times</vt:lpstr>
      <vt:lpstr>Times New Roman</vt:lpstr>
      <vt:lpstr>Wingdings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Minghua  Zhang</dc:creator>
  <cp:lastModifiedBy>Minghua  Zhang</cp:lastModifiedBy>
  <cp:revision>62</cp:revision>
  <cp:lastPrinted>2022-03-06T17:52:07Z</cp:lastPrinted>
  <dcterms:created xsi:type="dcterms:W3CDTF">2021-11-17T05:18:51Z</dcterms:created>
  <dcterms:modified xsi:type="dcterms:W3CDTF">2022-07-25T04:08:31Z</dcterms:modified>
</cp:coreProperties>
</file>